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0" r:id="rId5"/>
    <p:sldId id="269" r:id="rId6"/>
    <p:sldId id="268" r:id="rId7"/>
    <p:sldId id="282" r:id="rId8"/>
    <p:sldId id="267" r:id="rId9"/>
    <p:sldId id="266" r:id="rId10"/>
    <p:sldId id="265" r:id="rId11"/>
    <p:sldId id="264" r:id="rId12"/>
    <p:sldId id="263" r:id="rId13"/>
    <p:sldId id="262" r:id="rId14"/>
    <p:sldId id="261" r:id="rId15"/>
    <p:sldId id="260" r:id="rId16"/>
    <p:sldId id="281" r:id="rId17"/>
    <p:sldId id="259" r:id="rId18"/>
    <p:sldId id="280" r:id="rId19"/>
    <p:sldId id="258" r:id="rId20"/>
    <p:sldId id="279" r:id="rId21"/>
    <p:sldId id="276" r:id="rId22"/>
    <p:sldId id="275" r:id="rId23"/>
    <p:sldId id="278" r:id="rId24"/>
    <p:sldId id="274" r:id="rId25"/>
    <p:sldId id="273" r:id="rId26"/>
    <p:sldId id="272" r:id="rId2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94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44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7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98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5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6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88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7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2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57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81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9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666A3-9114-44E9-A2DE-AF1C21139641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2987-A942-4926-918C-40C065F50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3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1763688"/>
            <a:ext cx="5829300" cy="1960033"/>
          </a:xfrm>
        </p:spPr>
        <p:txBody>
          <a:bodyPr/>
          <a:lstStyle/>
          <a:p>
            <a:r>
              <a:rPr lang="uk-UA" b="1" i="1" dirty="0" err="1" smtClean="0">
                <a:solidFill>
                  <a:srgbClr val="00B050"/>
                </a:solidFill>
                <a:latin typeface="Book Antiqua" panose="02040602050305030304" pitchFamily="18" charset="0"/>
              </a:rPr>
              <a:t>Портфоліо</a:t>
            </a:r>
            <a:r>
              <a:rPr lang="uk-UA" b="1" i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/>
            </a:r>
            <a:br>
              <a:rPr lang="uk-UA" b="1" i="1" dirty="0" smtClean="0">
                <a:solidFill>
                  <a:srgbClr val="00B050"/>
                </a:solidFill>
                <a:latin typeface="Book Antiqua" panose="02040602050305030304" pitchFamily="18" charset="0"/>
              </a:rPr>
            </a:br>
            <a:r>
              <a:rPr lang="uk-UA" b="1" i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вихователя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3851920"/>
            <a:ext cx="4800600" cy="2336800"/>
          </a:xfrm>
        </p:spPr>
        <p:txBody>
          <a:bodyPr>
            <a:normAutofit fontScale="92500" lnSpcReduction="20000"/>
          </a:bodyPr>
          <a:lstStyle/>
          <a:p>
            <a:r>
              <a:rPr lang="uk-UA" b="1" i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Комунальний заклад</a:t>
            </a:r>
          </a:p>
          <a:p>
            <a:r>
              <a:rPr lang="uk-UA" b="1" i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«Дошкільний навчальний заклад</a:t>
            </a:r>
          </a:p>
          <a:p>
            <a:r>
              <a:rPr lang="uk-UA" b="1" i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(ясла-садок) № 97»</a:t>
            </a:r>
          </a:p>
          <a:p>
            <a:r>
              <a:rPr lang="uk-UA" b="1" i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Харківської міської ради.</a:t>
            </a:r>
            <a:endParaRPr lang="ru-RU" b="1" i="1" dirty="0" smtClean="0">
              <a:solidFill>
                <a:srgbClr val="C00000"/>
              </a:solidFill>
              <a:latin typeface="Book Antiqua" panose="02040602050305030304" pitchFamily="18" charset="0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28" y="611560"/>
            <a:ext cx="2485713" cy="3553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08720" y="4283968"/>
            <a:ext cx="4149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Лісова Зоя Петрівна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784" y="5148064"/>
            <a:ext cx="3429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i="1" dirty="0" smtClean="0">
                <a:latin typeface="Book Antiqua" panose="02040602050305030304" pitchFamily="18" charset="0"/>
              </a:rPr>
              <a:t>Рік народження:</a:t>
            </a:r>
            <a:r>
              <a:rPr lang="en-US" sz="2400" b="1" i="1" dirty="0" smtClean="0">
                <a:latin typeface="Book Antiqua" panose="02040602050305030304" pitchFamily="18" charset="0"/>
              </a:rPr>
              <a:t> 19</a:t>
            </a:r>
            <a:r>
              <a:rPr lang="uk-UA" sz="2400" b="1" i="1" dirty="0" smtClean="0">
                <a:latin typeface="Book Antiqua" panose="02040602050305030304" pitchFamily="18" charset="0"/>
              </a:rPr>
              <a:t>47</a:t>
            </a:r>
            <a:r>
              <a:rPr lang="ru-RU" sz="2400" b="1" i="1" dirty="0" smtClean="0">
                <a:latin typeface="Book Antiqua" panose="02040602050305030304" pitchFamily="18" charset="0"/>
              </a:rPr>
              <a:t>р</a:t>
            </a:r>
            <a:endParaRPr lang="uk-UA" sz="2400" b="1" i="1" dirty="0" smtClean="0">
              <a:latin typeface="Book Antiqua" panose="02040602050305030304" pitchFamily="18" charset="0"/>
            </a:endParaRP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Освіта: </a:t>
            </a:r>
            <a:r>
              <a:rPr lang="uk-UA" sz="2400" b="1" i="1" dirty="0" smtClean="0">
                <a:effectLst/>
                <a:latin typeface="Book Antiqua" pitchFamily="18" charset="0"/>
                <a:ea typeface="Times New Roman"/>
              </a:rPr>
              <a:t>Харківське педагогічне училище</a:t>
            </a:r>
            <a:endParaRPr lang="uk-UA" sz="2400" b="1" i="1" dirty="0" smtClean="0">
              <a:latin typeface="Book Antiqua" panose="02040602050305030304" pitchFamily="18" charset="0"/>
            </a:endParaRP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Спеціальність: вихователь дитячого садка.</a:t>
            </a: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Фах: вихователь</a:t>
            </a:r>
          </a:p>
          <a:p>
            <a:r>
              <a:rPr lang="uk-UA" sz="2400" b="1" i="1" dirty="0" err="1" smtClean="0">
                <a:latin typeface="Book Antiqua" panose="02040602050305030304" pitchFamily="18" charset="0"/>
              </a:rPr>
              <a:t>Педстаж</a:t>
            </a:r>
            <a:r>
              <a:rPr lang="uk-UA" sz="2400" b="1" i="1" dirty="0" smtClean="0">
                <a:latin typeface="Book Antiqua" panose="02040602050305030304" pitchFamily="18" charset="0"/>
              </a:rPr>
              <a:t>: 37,7років.</a:t>
            </a:r>
            <a:endParaRPr lang="ru-RU" sz="24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712" y="539552"/>
            <a:ext cx="5208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i="1" dirty="0" smtClean="0">
                <a:solidFill>
                  <a:srgbClr val="FF0000"/>
                </a:solidFill>
                <a:latin typeface="Book Antiqua" pitchFamily="18" charset="0"/>
              </a:rPr>
              <a:t>ЖИТТЄВЕ КРЕДО</a:t>
            </a:r>
            <a:endParaRPr lang="ru-RU" sz="44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836711" y="2430924"/>
            <a:ext cx="5040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</a:t>
            </a:r>
            <a:r>
              <a:rPr lang="ru-RU" sz="4000" b="1" i="1" dirty="0" smtClean="0">
                <a:latin typeface="Book Antiqua" pitchFamily="18" charset="0"/>
              </a:rPr>
              <a:t>«Будь </a:t>
            </a:r>
            <a:r>
              <a:rPr lang="ru-RU" sz="4000" b="1" i="1" dirty="0" err="1" smtClean="0">
                <a:latin typeface="Book Antiqua" pitchFamily="18" charset="0"/>
              </a:rPr>
              <a:t>добрим</a:t>
            </a:r>
            <a:r>
              <a:rPr lang="ru-RU" sz="4000" b="1" i="1" dirty="0" smtClean="0">
                <a:latin typeface="Book Antiqua" pitchFamily="18" charset="0"/>
              </a:rPr>
              <a:t> до </a:t>
            </a:r>
            <a:r>
              <a:rPr lang="ru-RU" sz="4000" b="1" i="1" dirty="0" err="1" smtClean="0">
                <a:latin typeface="Book Antiqua" pitchFamily="18" charset="0"/>
              </a:rPr>
              <a:t>ближнього</a:t>
            </a:r>
            <a:r>
              <a:rPr lang="ru-RU" sz="4000" b="1" i="1" dirty="0" smtClean="0">
                <a:latin typeface="Book Antiqua" pitchFamily="18" charset="0"/>
              </a:rPr>
              <a:t> і добро </a:t>
            </a:r>
            <a:r>
              <a:rPr lang="ru-RU" sz="4000" b="1" i="1" dirty="0" err="1" smtClean="0">
                <a:latin typeface="Book Antiqua" pitchFamily="18" charset="0"/>
              </a:rPr>
              <a:t>повернеться</a:t>
            </a:r>
            <a:r>
              <a:rPr lang="ru-RU" sz="4000" b="1" i="1" dirty="0" smtClean="0">
                <a:latin typeface="Book Antiqua" pitchFamily="18" charset="0"/>
              </a:rPr>
              <a:t> до тебе»</a:t>
            </a:r>
            <a:endParaRPr lang="ru-RU" sz="4000" b="1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688" y="395536"/>
            <a:ext cx="5688632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Book Antiqua" pitchFamily="18" charset="0"/>
              </a:rPr>
              <a:t>ПЕДАГОГІЧНЕ КРЕДО</a:t>
            </a: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r>
              <a:rPr lang="uk-UA" sz="4000" b="1" i="1" dirty="0" smtClean="0">
                <a:latin typeface="Book Antiqua" pitchFamily="18" charset="0"/>
              </a:rPr>
              <a:t>“</a:t>
            </a:r>
            <a:r>
              <a:rPr lang="uk-UA" sz="4000" b="1" i="1" dirty="0">
                <a:latin typeface="Book Antiqua" pitchFamily="18" charset="0"/>
              </a:rPr>
              <a:t>Навчаючи інших, навчаюсь  сама ”</a:t>
            </a:r>
            <a:endParaRPr lang="ru-RU" sz="4000" b="1" i="1" dirty="0">
              <a:latin typeface="Book Antiqua" pitchFamily="18" charset="0"/>
            </a:endParaRP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endParaRPr lang="ru-RU" sz="40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5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2" t="15217" r="6281" b="9511"/>
          <a:stretch/>
        </p:blipFill>
        <p:spPr>
          <a:xfrm>
            <a:off x="656075" y="1907704"/>
            <a:ext cx="5038505" cy="336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8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6" y="411289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11" t="10837" r="6280" b="5169"/>
          <a:stretch/>
        </p:blipFill>
        <p:spPr>
          <a:xfrm>
            <a:off x="1916832" y="395536"/>
            <a:ext cx="4274861" cy="3049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37"/>
          <a:stretch/>
        </p:blipFill>
        <p:spPr>
          <a:xfrm>
            <a:off x="188640" y="3878424"/>
            <a:ext cx="4653136" cy="31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3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13414" r="4927" b="4654"/>
          <a:stretch/>
        </p:blipFill>
        <p:spPr>
          <a:xfrm>
            <a:off x="548680" y="4427984"/>
            <a:ext cx="3950477" cy="28551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3" t="14187" r="6860" b="2851"/>
          <a:stretch/>
        </p:blipFill>
        <p:spPr>
          <a:xfrm>
            <a:off x="1231922" y="467544"/>
            <a:ext cx="4466163" cy="321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9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2762" y="395536"/>
            <a:ext cx="398045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Book Antiqua" pitchFamily="18" charset="0"/>
              </a:rPr>
              <a:t>ТЕМА:</a:t>
            </a:r>
          </a:p>
          <a:p>
            <a:endParaRPr lang="uk-UA" sz="4000" b="1" i="1" dirty="0">
              <a:solidFill>
                <a:srgbClr val="FF0000"/>
              </a:solidFill>
              <a:latin typeface="Book Antiqua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sz="2800" b="1" i="1" dirty="0" smtClean="0">
                <a:effectLst/>
                <a:latin typeface="Times New Roman"/>
                <a:ea typeface="Times New Roman"/>
              </a:rPr>
              <a:t>“ Вплив театральної діяльності на розвиток мовленнєвого досвіду і емоційно – особистісну сферу дитини ”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ru-RU" sz="40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2359" y="251520"/>
            <a:ext cx="64087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Людське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спілкува</a:t>
            </a:r>
            <a:r>
              <a:rPr lang="ru-RU" i="1" dirty="0" err="1">
                <a:latin typeface="Constantia" pitchFamily="18" charset="0"/>
              </a:rPr>
              <a:t>ння</a:t>
            </a:r>
            <a:r>
              <a:rPr lang="ru-RU" i="1" dirty="0">
                <a:latin typeface="Constantia" pitchFamily="18" charset="0"/>
              </a:rPr>
              <a:t> – </a:t>
            </a:r>
            <a:r>
              <a:rPr lang="ru-RU" i="1" dirty="0" err="1">
                <a:latin typeface="Constantia" pitchFamily="18" charset="0"/>
              </a:rPr>
              <a:t>це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тільки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мовлення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слухання</a:t>
            </a:r>
            <a:r>
              <a:rPr lang="ru-RU" i="1" dirty="0">
                <a:latin typeface="Constantia" pitchFamily="18" charset="0"/>
              </a:rPr>
              <a:t>, але і </a:t>
            </a:r>
            <a:r>
              <a:rPr lang="ru-RU" i="1" dirty="0" err="1">
                <a:latin typeface="Constantia" pitchFamily="18" charset="0"/>
              </a:rPr>
              <a:t>складний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процес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мімічних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Ні</a:t>
            </a:r>
            <a:r>
              <a:rPr lang="ru-RU" i="1" dirty="0">
                <a:latin typeface="Constantia" pitchFamily="18" charset="0"/>
              </a:rPr>
              <a:t> слово, </a:t>
            </a:r>
            <a:r>
              <a:rPr lang="ru-RU" i="1" dirty="0" err="1">
                <a:latin typeface="Constantia" pitchFamily="18" charset="0"/>
              </a:rPr>
              <a:t>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членороздільна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мова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може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існувати</a:t>
            </a:r>
            <a:r>
              <a:rPr lang="ru-RU" i="1" dirty="0">
                <a:latin typeface="Constantia" pitchFamily="18" charset="0"/>
              </a:rPr>
              <a:t> поза </a:t>
            </a:r>
            <a:r>
              <a:rPr lang="ru-RU" i="1" dirty="0" err="1">
                <a:latin typeface="Constantia" pitchFamily="18" charset="0"/>
              </a:rPr>
              <a:t>руховою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активністю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людини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Зрозуміло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безпосередньо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контактне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спілкування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здійснюється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тільки</a:t>
            </a:r>
            <a:r>
              <a:rPr lang="ru-RU" i="1" dirty="0">
                <a:latin typeface="Constantia" pitchFamily="18" charset="0"/>
              </a:rPr>
              <a:t> за </a:t>
            </a:r>
            <a:r>
              <a:rPr lang="ru-RU" i="1" dirty="0" err="1">
                <a:latin typeface="Constantia" pitchFamily="18" charset="0"/>
              </a:rPr>
              <a:t>допомогою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мови</a:t>
            </a:r>
            <a:r>
              <a:rPr lang="ru-RU" i="1" dirty="0">
                <a:latin typeface="Constantia" pitchFamily="18" charset="0"/>
              </a:rPr>
              <a:t>, але і за </a:t>
            </a:r>
            <a:r>
              <a:rPr lang="ru-RU" i="1" dirty="0" err="1">
                <a:latin typeface="Constantia" pitchFamily="18" charset="0"/>
              </a:rPr>
              <a:t>допомогою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невербальних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комунікації-жестів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пози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голосових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інтонаційних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модуляцій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мови</a:t>
            </a:r>
            <a:r>
              <a:rPr lang="ru-RU" i="1" dirty="0">
                <a:latin typeface="Constantia" pitchFamily="18" charset="0"/>
              </a:rPr>
              <a:t> . </a:t>
            </a:r>
            <a:r>
              <a:rPr lang="ru-RU" i="1" dirty="0" err="1">
                <a:latin typeface="Constantia" pitchFamily="18" charset="0"/>
              </a:rPr>
              <a:t>Невербальна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комунікація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відбувається</a:t>
            </a:r>
            <a:r>
              <a:rPr lang="ru-RU" i="1" dirty="0">
                <a:latin typeface="Constantia" pitchFamily="18" charset="0"/>
              </a:rPr>
              <a:t>, як правило, не </a:t>
            </a:r>
            <a:r>
              <a:rPr lang="ru-RU" i="1" dirty="0" err="1">
                <a:latin typeface="Constantia" pitchFamily="18" charset="0"/>
              </a:rPr>
              <a:t>усвідомлено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мимовільно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Здебільшого</a:t>
            </a:r>
            <a:r>
              <a:rPr lang="ru-RU" i="1" dirty="0">
                <a:latin typeface="Constantia" pitchFamily="18" charset="0"/>
              </a:rPr>
              <a:t> люди </a:t>
            </a:r>
            <a:r>
              <a:rPr lang="ru-RU" i="1" dirty="0" err="1">
                <a:latin typeface="Constantia" pitchFamily="18" charset="0"/>
              </a:rPr>
              <a:t>контролюють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своє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мовлення</a:t>
            </a:r>
            <a:r>
              <a:rPr lang="ru-RU" i="1" dirty="0">
                <a:latin typeface="Constantia" pitchFamily="18" charset="0"/>
              </a:rPr>
              <a:t>, але на </a:t>
            </a:r>
            <a:r>
              <a:rPr lang="ru-RU" i="1" dirty="0" err="1">
                <a:latin typeface="Constantia" pitchFamily="18" charset="0"/>
              </a:rPr>
              <a:t>підставі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аналізу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жестів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інтонації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можна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оцінити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правильність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щирість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інформації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8640" y="3609427"/>
            <a:ext cx="6408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До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основних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засобів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невербальної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комунікації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належать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пантоміміка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міміка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Міміка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Міміка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—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виражальні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рухи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м'язів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обличчя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.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Міміка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має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відповідати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характерові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мовлення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взаємин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почуттів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: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виражати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впевненість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схвалення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осуд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невдоволення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радість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байдужість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зацікавленість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захоплення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обурення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в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багатьох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варіантах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. </a:t>
            </a:r>
            <a:endParaRPr lang="ru-RU" dirty="0"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359" y="5640752"/>
            <a:ext cx="44333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Широкий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діапазон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почуттів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виражають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усмішка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(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посмішка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), порухи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брів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,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вираз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очей.   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Володіння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засобами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невербальной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комунікації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сприяє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досягненню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зовнішньої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виразності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.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Навчатися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диференціювати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й адекватно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інтерпретувати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невербальну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поведінку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</a:t>
            </a:r>
            <a:r>
              <a:rPr lang="ru-RU" b="0" i="1" dirty="0" err="1" smtClean="0">
                <a:solidFill>
                  <a:srgbClr val="000000"/>
                </a:solidFill>
                <a:effectLst/>
                <a:latin typeface="Constantia" pitchFamily="18" charset="0"/>
              </a:rPr>
              <a:t>інших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Constantia" pitchFamily="18" charset="0"/>
              </a:rPr>
              <a:t> людей, 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2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107504"/>
            <a:ext cx="64087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розвивати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вміння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“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читати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обличчя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”,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розуміти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мову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тіла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. —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прагнути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розширити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власний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діапазон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різних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засобів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(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розвиток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постави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, ходи,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міміки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) —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домагатися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того,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щоб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використання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зовнішньої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техніки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було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органічно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пов'язане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з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внутрішнім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переживанням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як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логічне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продовження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ігрового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завдання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, думки й </a:t>
            </a:r>
            <a:r>
              <a:rPr lang="ru-RU" i="1" dirty="0" err="1">
                <a:solidFill>
                  <a:srgbClr val="000000"/>
                </a:solidFill>
                <a:latin typeface="Constantia" pitchFamily="18" charset="0"/>
              </a:rPr>
              <a:t>почуття</a:t>
            </a:r>
            <a:r>
              <a:rPr lang="ru-RU" i="1" dirty="0">
                <a:solidFill>
                  <a:srgbClr val="000000"/>
                </a:solidFill>
                <a:latin typeface="Constantia" pitchFamily="18" charset="0"/>
              </a:rPr>
              <a:t>.</a:t>
            </a:r>
            <a:endParaRPr lang="ru-RU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648" y="1894344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latin typeface="Constantia" pitchFamily="18" charset="0"/>
              </a:rPr>
              <a:t>Пантоміміка</a:t>
            </a:r>
            <a:r>
              <a:rPr lang="ru-RU" i="1" dirty="0">
                <a:latin typeface="Constantia" pitchFamily="18" charset="0"/>
              </a:rPr>
              <a:t>    </a:t>
            </a:r>
            <a:r>
              <a:rPr lang="ru-RU" i="1" dirty="0" err="1">
                <a:latin typeface="Constantia" pitchFamily="18" charset="0"/>
              </a:rPr>
              <a:t>Пантоміміка</a:t>
            </a:r>
            <a:r>
              <a:rPr lang="ru-RU" i="1" dirty="0">
                <a:latin typeface="Constantia" pitchFamily="18" charset="0"/>
              </a:rPr>
              <a:t> — </a:t>
            </a:r>
            <a:r>
              <a:rPr lang="ru-RU" i="1" dirty="0" err="1">
                <a:latin typeface="Constantia" pitchFamily="18" charset="0"/>
              </a:rPr>
              <a:t>виражальні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всього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або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окремої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його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частини</a:t>
            </a:r>
            <a:r>
              <a:rPr lang="ru-RU" i="1" dirty="0">
                <a:latin typeface="Constantia" pitchFamily="18" charset="0"/>
              </a:rPr>
              <a:t>.    Вона </a:t>
            </a:r>
            <a:r>
              <a:rPr lang="ru-RU" i="1" dirty="0" err="1">
                <a:latin typeface="Constantia" pitchFamily="18" charset="0"/>
              </a:rPr>
              <a:t>допомагає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виділити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зовнішності</a:t>
            </a:r>
            <a:r>
              <a:rPr lang="ru-RU" i="1" dirty="0">
                <a:latin typeface="Constantia" pitchFamily="18" charset="0"/>
              </a:rPr>
              <a:t> головне — образ.    Жести </a:t>
            </a:r>
            <a:r>
              <a:rPr lang="ru-RU" i="1" dirty="0" err="1">
                <a:latin typeface="Constantia" pitchFamily="18" charset="0"/>
              </a:rPr>
              <a:t>мусять</a:t>
            </a:r>
            <a:r>
              <a:rPr lang="ru-RU" i="1" dirty="0">
                <a:latin typeface="Constantia" pitchFamily="18" charset="0"/>
              </a:rPr>
              <a:t> бути </a:t>
            </a:r>
            <a:r>
              <a:rPr lang="ru-RU" i="1" dirty="0" err="1">
                <a:latin typeface="Constantia" pitchFamily="18" charset="0"/>
              </a:rPr>
              <a:t>органічними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стриманими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доцільними</a:t>
            </a:r>
            <a:r>
              <a:rPr lang="ru-RU" i="1" dirty="0">
                <a:latin typeface="Constantia" pitchFamily="18" charset="0"/>
              </a:rPr>
              <a:t>. Вони </a:t>
            </a:r>
            <a:r>
              <a:rPr lang="ru-RU" i="1" dirty="0" err="1">
                <a:latin typeface="Constantia" pitchFamily="18" charset="0"/>
              </a:rPr>
              <a:t>бувають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описовими</a:t>
            </a:r>
            <a:r>
              <a:rPr lang="ru-RU" i="1" dirty="0">
                <a:latin typeface="Constantia" pitchFamily="18" charset="0"/>
              </a:rPr>
              <a:t> й </a:t>
            </a:r>
            <a:r>
              <a:rPr lang="ru-RU" i="1" dirty="0" err="1">
                <a:latin typeface="Constantia" pitchFamily="18" charset="0"/>
              </a:rPr>
              <a:t>психологічними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Описові</a:t>
            </a:r>
            <a:r>
              <a:rPr lang="ru-RU" i="1" dirty="0">
                <a:latin typeface="Constantia" pitchFamily="18" charset="0"/>
              </a:rPr>
              <a:t> (показ </a:t>
            </a:r>
            <a:r>
              <a:rPr lang="ru-RU" i="1" dirty="0" err="1">
                <a:latin typeface="Constantia" pitchFamily="18" charset="0"/>
              </a:rPr>
              <a:t>розміру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форми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швидкості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ілюструють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хід</a:t>
            </a:r>
            <a:r>
              <a:rPr lang="ru-RU" i="1" dirty="0">
                <a:latin typeface="Constantia" pitchFamily="18" charset="0"/>
              </a:rPr>
              <a:t> думки, </a:t>
            </a:r>
            <a:r>
              <a:rPr lang="ru-RU" i="1" dirty="0" err="1">
                <a:latin typeface="Constantia" pitchFamily="18" charset="0"/>
              </a:rPr>
              <a:t>психологічні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виражають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 (на </a:t>
            </a:r>
            <a:r>
              <a:rPr lang="ru-RU" i="1" dirty="0" err="1">
                <a:latin typeface="Constantia" pitchFamily="18" charset="0"/>
              </a:rPr>
              <a:t>подив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вказують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розведені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сторони</a:t>
            </a:r>
            <a:r>
              <a:rPr lang="ru-RU" i="1" dirty="0">
                <a:latin typeface="Constantia" pitchFamily="18" charset="0"/>
              </a:rPr>
              <a:t> руки, </a:t>
            </a:r>
            <a:r>
              <a:rPr lang="ru-RU" i="1" dirty="0" err="1">
                <a:latin typeface="Constantia" pitchFamily="18" charset="0"/>
              </a:rPr>
              <a:t>застереження</a:t>
            </a:r>
            <a:r>
              <a:rPr lang="ru-RU" i="1" dirty="0">
                <a:latin typeface="Constantia" pitchFamily="18" charset="0"/>
              </a:rPr>
              <a:t> — </a:t>
            </a:r>
            <a:r>
              <a:rPr lang="ru-RU" i="1" dirty="0" err="1">
                <a:latin typeface="Constantia" pitchFamily="18" charset="0"/>
              </a:rPr>
              <a:t>притиснутий</a:t>
            </a:r>
            <a:r>
              <a:rPr lang="ru-RU" i="1" dirty="0">
                <a:latin typeface="Constantia" pitchFamily="18" charset="0"/>
              </a:rPr>
              <a:t> до губ </a:t>
            </a:r>
            <a:r>
              <a:rPr lang="ru-RU" i="1" dirty="0" err="1">
                <a:latin typeface="Constantia" pitchFamily="18" charset="0"/>
              </a:rPr>
              <a:t>палець</a:t>
            </a:r>
            <a:r>
              <a:rPr lang="ru-RU" i="1" dirty="0">
                <a:latin typeface="Constantia" pitchFamily="18" charset="0"/>
              </a:rPr>
              <a:t> руки). Жести, як і </a:t>
            </a:r>
            <a:r>
              <a:rPr lang="ru-RU" i="1" dirty="0" err="1">
                <a:latin typeface="Constantia" pitchFamily="18" charset="0"/>
              </a:rPr>
              <a:t>інші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 корпуса, </a:t>
            </a:r>
            <a:r>
              <a:rPr lang="ru-RU" i="1" dirty="0" err="1">
                <a:latin typeface="Constantia" pitchFamily="18" charset="0"/>
              </a:rPr>
              <a:t>найчастіше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випереджують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висловлювану</a:t>
            </a:r>
            <a:r>
              <a:rPr lang="ru-RU" i="1" dirty="0">
                <a:latin typeface="Constantia" pitchFamily="18" charset="0"/>
              </a:rPr>
              <a:t> думку, а не </a:t>
            </a:r>
            <a:r>
              <a:rPr lang="ru-RU" i="1" dirty="0" err="1">
                <a:latin typeface="Constantia" pitchFamily="18" charset="0"/>
              </a:rPr>
              <a:t>йдуть</a:t>
            </a:r>
            <a:r>
              <a:rPr lang="ru-RU" i="1" dirty="0">
                <a:latin typeface="Constantia" pitchFamily="18" charset="0"/>
              </a:rPr>
              <a:t> за нею.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9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2095" y="251520"/>
            <a:ext cx="648072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Constantia" pitchFamily="18" charset="0"/>
              </a:rPr>
              <a:t>До </a:t>
            </a:r>
            <a:r>
              <a:rPr lang="ru-RU" b="1" i="1" dirty="0" err="1">
                <a:latin typeface="Constantia" pitchFamily="18" charset="0"/>
              </a:rPr>
              <a:t>засобів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невербальної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комунікації</a:t>
            </a:r>
            <a:r>
              <a:rPr lang="ru-RU" b="1" i="1" dirty="0">
                <a:latin typeface="Constantia" pitchFamily="18" charset="0"/>
              </a:rPr>
              <a:t> належать</a:t>
            </a:r>
            <a:r>
              <a:rPr lang="ru-RU" b="1" i="1" dirty="0" smtClean="0">
                <a:latin typeface="Constantia" pitchFamily="18" charset="0"/>
              </a:rPr>
              <a:t>: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1. </a:t>
            </a:r>
            <a:r>
              <a:rPr lang="ru-RU" i="1" dirty="0" err="1">
                <a:latin typeface="Constantia" pitchFamily="18" charset="0"/>
              </a:rPr>
              <a:t>Мова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 smtClean="0">
                <a:latin typeface="Constantia" pitchFamily="18" charset="0"/>
              </a:rPr>
              <a:t>: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а) статична </a:t>
            </a:r>
            <a:r>
              <a:rPr lang="ru-RU" i="1" dirty="0" err="1">
                <a:latin typeface="Constantia" pitchFamily="18" charset="0"/>
              </a:rPr>
              <a:t>експресія</a:t>
            </a:r>
            <a:r>
              <a:rPr lang="ru-RU" i="1" dirty="0">
                <a:latin typeface="Constantia" pitchFamily="18" charset="0"/>
              </a:rPr>
              <a:t> — </a:t>
            </a:r>
            <a:r>
              <a:rPr lang="ru-RU" i="1" dirty="0" err="1">
                <a:latin typeface="Constantia" pitchFamily="18" charset="0"/>
              </a:rPr>
              <a:t>фізіономіка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експресія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обличчя</a:t>
            </a:r>
            <a:r>
              <a:rPr lang="ru-RU" i="1" dirty="0">
                <a:latin typeface="Constantia" pitchFamily="18" charset="0"/>
              </a:rPr>
              <a:t> й </a:t>
            </a:r>
            <a:r>
              <a:rPr lang="ru-RU" i="1" dirty="0" err="1">
                <a:latin typeface="Constantia" pitchFamily="18" charset="0"/>
              </a:rPr>
              <a:t>фігури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зумовлена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будовою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артефакти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(</a:t>
            </a:r>
            <a:r>
              <a:rPr lang="ru-RU" i="1" dirty="0" err="1">
                <a:latin typeface="Constantia" pitchFamily="18" charset="0"/>
              </a:rPr>
              <a:t>прикраси</a:t>
            </a:r>
            <a:r>
              <a:rPr lang="ru-RU" i="1" dirty="0">
                <a:latin typeface="Constantia" pitchFamily="18" charset="0"/>
              </a:rPr>
              <a:t>, манера </a:t>
            </a:r>
            <a:r>
              <a:rPr lang="ru-RU" i="1" dirty="0" err="1">
                <a:latin typeface="Constantia" pitchFamily="18" charset="0"/>
              </a:rPr>
              <a:t>одягатися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зачіска</a:t>
            </a:r>
            <a:r>
              <a:rPr lang="ru-RU" i="1" dirty="0">
                <a:latin typeface="Constantia" pitchFamily="18" charset="0"/>
              </a:rPr>
              <a:t>, косметика);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система </a:t>
            </a:r>
            <a:r>
              <a:rPr lang="ru-RU" i="1" dirty="0" err="1">
                <a:latin typeface="Constantia" pitchFamily="18" charset="0"/>
              </a:rPr>
              <a:t>запахів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природні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штучні</a:t>
            </a:r>
            <a:r>
              <a:rPr lang="ru-RU" i="1" dirty="0">
                <a:latin typeface="Constantia" pitchFamily="18" charset="0"/>
              </a:rPr>
              <a:t>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б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динамічна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експресія</a:t>
            </a:r>
            <a:r>
              <a:rPr lang="ru-RU" i="1" dirty="0">
                <a:latin typeface="Constantia" pitchFamily="18" charset="0"/>
              </a:rPr>
              <a:t> — </a:t>
            </a:r>
            <a:r>
              <a:rPr lang="ru-RU" i="1" dirty="0" err="1">
                <a:latin typeface="Constantia" pitchFamily="18" charset="0"/>
              </a:rPr>
              <a:t>текесика</a:t>
            </a:r>
            <a:r>
              <a:rPr lang="ru-RU" i="1" dirty="0">
                <a:latin typeface="Constantia" pitchFamily="18" charset="0"/>
              </a:rPr>
              <a:t> (система </a:t>
            </a:r>
            <a:r>
              <a:rPr lang="ru-RU" i="1" dirty="0" err="1">
                <a:latin typeface="Constantia" pitchFamily="18" charset="0"/>
              </a:rPr>
              <a:t>дотиків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потиску</a:t>
            </a:r>
            <a:r>
              <a:rPr lang="ru-RU" i="1" dirty="0">
                <a:latin typeface="Constantia" pitchFamily="18" charset="0"/>
              </a:rPr>
              <a:t> руки, </a:t>
            </a:r>
            <a:r>
              <a:rPr lang="ru-RU" i="1" dirty="0" err="1">
                <a:latin typeface="Constantia" pitchFamily="18" charset="0"/>
              </a:rPr>
              <a:t>поплескування</a:t>
            </a:r>
            <a:r>
              <a:rPr lang="ru-RU" i="1" dirty="0">
                <a:latin typeface="Constantia" pitchFamily="18" charset="0"/>
              </a:rPr>
              <a:t>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просодика </a:t>
            </a:r>
            <a:r>
              <a:rPr lang="ru-RU" i="1" dirty="0">
                <a:latin typeface="Constantia" pitchFamily="18" charset="0"/>
              </a:rPr>
              <a:t>(характеристика голосу, темп, тембр, </a:t>
            </a:r>
            <a:r>
              <a:rPr lang="ru-RU" i="1" dirty="0" err="1">
                <a:latin typeface="Constantia" pitchFamily="18" charset="0"/>
              </a:rPr>
              <a:t>висота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гучність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наголошування</a:t>
            </a:r>
            <a:r>
              <a:rPr lang="ru-RU" i="1" dirty="0">
                <a:latin typeface="Constantia" pitchFamily="18" charset="0"/>
              </a:rPr>
              <a:t>, акцент);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екстра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лінгвістика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використання</a:t>
            </a:r>
            <a:r>
              <a:rPr lang="ru-RU" i="1" dirty="0">
                <a:latin typeface="Constantia" pitchFamily="18" charset="0"/>
              </a:rPr>
              <a:t> пауз, </a:t>
            </a:r>
            <a:r>
              <a:rPr lang="ru-RU" i="1" dirty="0" err="1">
                <a:latin typeface="Constantia" pitchFamily="18" charset="0"/>
              </a:rPr>
              <a:t>покашлювання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сміху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позіхань</a:t>
            </a:r>
            <a:r>
              <a:rPr lang="ru-RU" i="1" dirty="0">
                <a:latin typeface="Constantia" pitchFamily="18" charset="0"/>
              </a:rPr>
              <a:t>, плачу);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кінетика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(</a:t>
            </a:r>
            <a:r>
              <a:rPr lang="ru-RU" i="1" dirty="0" err="1">
                <a:latin typeface="Constantia" pitchFamily="18" charset="0"/>
              </a:rPr>
              <a:t>комунікативно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значущі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):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виражальні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міміка</a:t>
            </a:r>
            <a:r>
              <a:rPr lang="ru-RU" i="1" dirty="0">
                <a:latin typeface="Constantia" pitchFamily="18" charset="0"/>
              </a:rPr>
              <a:t>, жести, </a:t>
            </a:r>
            <a:r>
              <a:rPr lang="ru-RU" i="1" dirty="0" err="1">
                <a:latin typeface="Constantia" pitchFamily="18" charset="0"/>
              </a:rPr>
              <a:t>пантоміміка</a:t>
            </a:r>
            <a:r>
              <a:rPr lang="ru-RU" i="1" dirty="0">
                <a:latin typeface="Constantia" pitchFamily="18" charset="0"/>
              </a:rPr>
              <a:t>, постава, поза, хода);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контакт </a:t>
            </a:r>
            <a:r>
              <a:rPr lang="ru-RU" i="1" dirty="0">
                <a:latin typeface="Constantia" pitchFamily="18" charset="0"/>
              </a:rPr>
              <a:t>очей (</a:t>
            </a:r>
            <a:r>
              <a:rPr lang="ru-RU" i="1" dirty="0" err="1">
                <a:latin typeface="Constantia" pitchFamily="18" charset="0"/>
              </a:rPr>
              <a:t>спрямованість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руху</a:t>
            </a:r>
            <a:r>
              <a:rPr lang="ru-RU" i="1" dirty="0">
                <a:latin typeface="Constantia" pitchFamily="18" charset="0"/>
              </a:rPr>
              <a:t>, частота контакту, </a:t>
            </a:r>
            <a:r>
              <a:rPr lang="ru-RU" i="1" dirty="0" err="1">
                <a:latin typeface="Constantia" pitchFamily="18" charset="0"/>
              </a:rPr>
              <a:t>тривалість</a:t>
            </a:r>
            <a:r>
              <a:rPr lang="ru-RU" i="1" dirty="0">
                <a:latin typeface="Constantia" pitchFamily="18" charset="0"/>
              </a:rPr>
              <a:t>);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а </a:t>
            </a:r>
            <a:r>
              <a:rPr lang="ru-RU" i="1" dirty="0" err="1">
                <a:latin typeface="Constantia" pitchFamily="18" charset="0"/>
              </a:rPr>
              <a:t>вербальні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дії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дії</a:t>
            </a:r>
            <a:r>
              <a:rPr lang="ru-RU" i="1" dirty="0">
                <a:latin typeface="Constantia" pitchFamily="18" charset="0"/>
              </a:rPr>
              <a:t> з предметами, </a:t>
            </a:r>
            <a:r>
              <a:rPr lang="ru-RU" i="1" dirty="0" err="1">
                <a:latin typeface="Constantia" pitchFamily="18" charset="0"/>
              </a:rPr>
              <a:t>тілесні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 — </a:t>
            </a:r>
            <a:r>
              <a:rPr lang="ru-RU" i="1" dirty="0" err="1">
                <a:latin typeface="Constantia" pitchFamily="18" charset="0"/>
              </a:rPr>
              <a:t>почісування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потирання</a:t>
            </a:r>
            <a:r>
              <a:rPr lang="ru-RU" i="1" dirty="0">
                <a:latin typeface="Constantia" pitchFamily="18" charset="0"/>
              </a:rPr>
              <a:t> рук</a:t>
            </a:r>
            <a:r>
              <a:rPr lang="ru-RU" i="1" dirty="0" smtClean="0">
                <a:latin typeface="Constantia" pitchFamily="18" charset="0"/>
              </a:rPr>
              <a:t>).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2. </a:t>
            </a:r>
            <a:r>
              <a:rPr lang="ru-RU" i="1" dirty="0" err="1">
                <a:latin typeface="Constantia" pitchFamily="18" charset="0"/>
              </a:rPr>
              <a:t>Міжособистісний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простір</a:t>
            </a:r>
            <a:r>
              <a:rPr lang="ru-RU" i="1" dirty="0">
                <a:latin typeface="Constantia" pitchFamily="18" charset="0"/>
              </a:rPr>
              <a:t>: а) </a:t>
            </a:r>
            <a:r>
              <a:rPr lang="ru-RU" i="1" dirty="0" err="1">
                <a:latin typeface="Constantia" pitchFamily="18" charset="0"/>
              </a:rPr>
              <a:t>дистанція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б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взаємне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розміщення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під</a:t>
            </a:r>
            <a:r>
              <a:rPr lang="ru-RU" i="1" dirty="0">
                <a:latin typeface="Constantia" pitchFamily="18" charset="0"/>
              </a:rPr>
              <a:t> час </a:t>
            </a:r>
            <a:r>
              <a:rPr lang="ru-RU" i="1" dirty="0" err="1">
                <a:latin typeface="Constantia" pitchFamily="18" charset="0"/>
              </a:rPr>
              <a:t>спілкування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3. </a:t>
            </a:r>
            <a:r>
              <a:rPr lang="ru-RU" i="1" dirty="0" err="1">
                <a:latin typeface="Constantia" pitchFamily="18" charset="0"/>
              </a:rPr>
              <a:t>Часові</a:t>
            </a:r>
            <a:r>
              <a:rPr lang="ru-RU" i="1" dirty="0">
                <a:latin typeface="Constantia" pitchFamily="18" charset="0"/>
              </a:rPr>
              <a:t> характеристики</a:t>
            </a:r>
            <a:r>
              <a:rPr lang="ru-RU" i="1" dirty="0" smtClean="0">
                <a:latin typeface="Constantia" pitchFamily="18" charset="0"/>
              </a:rPr>
              <a:t>: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а) час </a:t>
            </a:r>
            <a:r>
              <a:rPr lang="ru-RU" i="1" dirty="0" err="1">
                <a:latin typeface="Constantia" pitchFamily="18" charset="0"/>
              </a:rPr>
              <a:t>спілкування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б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запізнення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в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затримка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.   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Не </a:t>
            </a:r>
            <a:r>
              <a:rPr lang="ru-RU" i="1" dirty="0" err="1">
                <a:latin typeface="Constantia" pitchFamily="18" charset="0"/>
              </a:rPr>
              <a:t>всі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цих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рівнозначні</a:t>
            </a:r>
            <a:r>
              <a:rPr lang="ru-RU" i="1" dirty="0" smtClean="0">
                <a:latin typeface="Constantia" pitchFamily="18" charset="0"/>
              </a:rPr>
              <a:t>,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проте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кожен</a:t>
            </a:r>
            <a:r>
              <a:rPr lang="ru-RU" i="1" dirty="0">
                <a:latin typeface="Constantia" pitchFamily="18" charset="0"/>
              </a:rPr>
              <a:t> з них легко </a:t>
            </a:r>
            <a:r>
              <a:rPr lang="ru-RU" i="1" dirty="0" err="1">
                <a:latin typeface="Constantia" pitchFamily="18" charset="0"/>
              </a:rPr>
              <a:t>зчитується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smtClean="0">
                <a:latin typeface="Constantia" pitchFamily="18" charset="0"/>
              </a:rPr>
              <a:t>,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підсилюючи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або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нейтралізуючи</a:t>
            </a:r>
            <a:r>
              <a:rPr lang="ru-RU" i="1" dirty="0">
                <a:latin typeface="Constantia" pitchFamily="18" charset="0"/>
              </a:rPr>
              <a:t>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враження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слів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.   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88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4500" y="611560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1" dirty="0" smtClean="0">
                <a:solidFill>
                  <a:srgbClr val="000000"/>
                </a:solidFill>
                <a:effectLst/>
                <a:latin typeface="verdana"/>
              </a:rPr>
              <a:t> 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99325" y="626772"/>
            <a:ext cx="46593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i="1" dirty="0" smtClean="0">
                <a:latin typeface="Constantia" pitchFamily="18" charset="0"/>
              </a:rPr>
              <a:t>Художньо – мовленнєва діяльність</a:t>
            </a:r>
          </a:p>
          <a:p>
            <a:pPr algn="ctr"/>
            <a:endParaRPr lang="uk-UA" sz="2000" dirty="0" smtClean="0">
              <a:latin typeface="Constantia" pitchFamily="18" charset="0"/>
            </a:endParaRPr>
          </a:p>
          <a:p>
            <a:pPr algn="ctr"/>
            <a:endParaRPr lang="uk-UA" sz="2000" dirty="0"/>
          </a:p>
          <a:p>
            <a:pPr algn="ctr"/>
            <a:r>
              <a:rPr lang="uk-UA" sz="2000" b="1" i="1" dirty="0" smtClean="0">
                <a:latin typeface="Constantia" pitchFamily="18" charset="0"/>
              </a:rPr>
              <a:t>Театралізована діяльність</a:t>
            </a:r>
            <a:endParaRPr lang="ru-RU" sz="2000" b="1" i="1" dirty="0">
              <a:latin typeface="Constantia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186684" y="950646"/>
            <a:ext cx="484632" cy="4307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198634" y="1997167"/>
            <a:ext cx="484632" cy="630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161919" y="1997167"/>
            <a:ext cx="484632" cy="630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293096" y="1979712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84134" y="2771800"/>
            <a:ext cx="208077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Вплив</a:t>
            </a:r>
            <a:r>
              <a:rPr lang="ru-RU" b="1" i="1" dirty="0">
                <a:latin typeface="Constantia" pitchFamily="18" charset="0"/>
              </a:rPr>
              <a:t> на </a:t>
            </a:r>
            <a:r>
              <a:rPr lang="ru-RU" b="1" i="1" dirty="0" err="1">
                <a:latin typeface="Constantia" pitchFamily="18" charset="0"/>
              </a:rPr>
              <a:t>емоційну</a:t>
            </a:r>
            <a:r>
              <a:rPr lang="ru-RU" b="1" i="1" dirty="0">
                <a:latin typeface="Constantia" pitchFamily="18" charset="0"/>
              </a:rPr>
              <a:t> сферу </a:t>
            </a:r>
            <a:r>
              <a:rPr lang="ru-RU" b="1" i="1" dirty="0" err="1">
                <a:latin typeface="Constantia" pitchFamily="18" charset="0"/>
              </a:rPr>
              <a:t>дошкільників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80928" y="2785917"/>
            <a:ext cx="139118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i="1" dirty="0"/>
              <a:t> </a:t>
            </a:r>
            <a:r>
              <a:rPr lang="ru-RU" b="1" i="1" dirty="0" err="1" smtClean="0">
                <a:latin typeface="Constantia" pitchFamily="18" charset="0"/>
              </a:rPr>
              <a:t>Мовлене</a:t>
            </a:r>
            <a:endParaRPr lang="ru-RU" b="1" i="1" dirty="0" smtClean="0">
              <a:latin typeface="Constantia" pitchFamily="18" charset="0"/>
            </a:endParaRPr>
          </a:p>
          <a:p>
            <a:r>
              <a:rPr lang="ru-RU" b="1" i="1" dirty="0" err="1" smtClean="0">
                <a:latin typeface="Constantia" pitchFamily="18" charset="0"/>
              </a:rPr>
              <a:t>вий</a:t>
            </a:r>
            <a:r>
              <a:rPr lang="ru-RU" b="1" i="1" dirty="0" smtClean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розвиток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27503" y="2771800"/>
            <a:ext cx="1909809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b="1" i="1" dirty="0" smtClean="0">
                <a:latin typeface="Constantia" pitchFamily="18" charset="0"/>
              </a:rPr>
              <a:t>Види театралізованої гри</a:t>
            </a:r>
            <a:endParaRPr lang="ru-RU" b="1" i="1" dirty="0">
              <a:latin typeface="Constant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80928" y="4248835"/>
            <a:ext cx="1391180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Засоби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комунікації</a:t>
            </a:r>
            <a:r>
              <a:rPr lang="ru-RU" b="1" i="1" dirty="0">
                <a:latin typeface="Constantia" pitchFamily="18" charset="0"/>
              </a:rPr>
              <a:t> (</a:t>
            </a:r>
            <a:r>
              <a:rPr lang="ru-RU" b="1" i="1" dirty="0" err="1">
                <a:latin typeface="Constantia" pitchFamily="18" charset="0"/>
              </a:rPr>
              <a:t>невербальне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мовлення</a:t>
            </a:r>
            <a:r>
              <a:rPr lang="ru-RU" b="1" i="1" dirty="0">
                <a:latin typeface="Constantia" pitchFamily="18" charset="0"/>
              </a:rPr>
              <a:t>)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35412" y="4186038"/>
            <a:ext cx="1405754" cy="2031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Ігри</a:t>
            </a:r>
            <a:r>
              <a:rPr lang="ru-RU" b="1" i="1" dirty="0">
                <a:latin typeface="Constantia" pitchFamily="18" charset="0"/>
              </a:rPr>
              <a:t> – </a:t>
            </a:r>
            <a:r>
              <a:rPr lang="ru-RU" b="1" i="1" dirty="0" err="1">
                <a:latin typeface="Constantia" pitchFamily="18" charset="0"/>
              </a:rPr>
              <a:t>драматизації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предметні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ігри</a:t>
            </a:r>
            <a:r>
              <a:rPr lang="ru-RU" b="1" i="1" dirty="0">
                <a:latin typeface="Constantia" pitchFamily="18" charset="0"/>
              </a:rPr>
              <a:t> - </a:t>
            </a:r>
            <a:r>
              <a:rPr lang="ru-RU" b="1" i="1" dirty="0" err="1">
                <a:latin typeface="Constantia" pitchFamily="18" charset="0"/>
              </a:rPr>
              <a:t>інсценізації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08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179512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latin typeface="Constantia" pitchFamily="18" charset="0"/>
              </a:rPr>
              <a:t>Дитина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вміти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розрізняти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моральні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інтелектуальні</a:t>
            </a:r>
            <a:r>
              <a:rPr lang="ru-RU" i="1" dirty="0">
                <a:latin typeface="Constantia" pitchFamily="18" charset="0"/>
              </a:rPr>
              <a:t> та </a:t>
            </a:r>
            <a:r>
              <a:rPr lang="ru-RU" i="1" dirty="0" err="1">
                <a:latin typeface="Constantia" pitchFamily="18" charset="0"/>
              </a:rPr>
              <a:t>естетичні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називати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основні</a:t>
            </a:r>
            <a:r>
              <a:rPr lang="ru-RU" i="1" dirty="0">
                <a:latin typeface="Constantia" pitchFamily="18" charset="0"/>
              </a:rPr>
              <a:t> з них, </a:t>
            </a:r>
            <a:r>
              <a:rPr lang="ru-RU" i="1" dirty="0" err="1">
                <a:latin typeface="Constantia" pitchFamily="18" charset="0"/>
              </a:rPr>
              <a:t>уживати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ці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назви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спілкуванні</a:t>
            </a:r>
            <a:r>
              <a:rPr lang="ru-RU" i="1" dirty="0">
                <a:latin typeface="Constantia" pitchFamily="18" charset="0"/>
              </a:rPr>
              <a:t>; </a:t>
            </a:r>
            <a:r>
              <a:rPr lang="ru-RU" i="1" dirty="0" err="1">
                <a:latin typeface="Constantia" pitchFamily="18" charset="0"/>
              </a:rPr>
              <a:t>виявляти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прихильності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щирості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відповідальності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безкорисливості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подяки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любові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взаєминах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навколишніми</a:t>
            </a:r>
            <a:r>
              <a:rPr lang="ru-RU" i="1" dirty="0">
                <a:latin typeface="Constantia" pitchFamily="18" charset="0"/>
              </a:rPr>
              <a:t>.</a:t>
            </a:r>
            <a:endParaRPr lang="ru-RU" dirty="0"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648" y="1656840"/>
            <a:ext cx="63367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latin typeface="Constantia" pitchFamily="18" charset="0"/>
              </a:rPr>
              <a:t>Мовленнєвий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розвиток</a:t>
            </a:r>
            <a:r>
              <a:rPr lang="ru-RU" b="1" i="1" dirty="0">
                <a:latin typeface="Constantia" pitchFamily="18" charset="0"/>
              </a:rPr>
              <a:t> у </a:t>
            </a:r>
            <a:r>
              <a:rPr lang="ru-RU" b="1" i="1" dirty="0" err="1">
                <a:latin typeface="Constantia" pitchFamily="18" charset="0"/>
              </a:rPr>
              <a:t>театралізованій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 smtClean="0">
                <a:latin typeface="Constantia" pitchFamily="18" charset="0"/>
              </a:rPr>
              <a:t>діяльності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Позитивний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вплив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театралізованої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діяльності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різні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аспекти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розвитку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особистості</a:t>
            </a:r>
            <a:r>
              <a:rPr lang="ru-RU" i="1" dirty="0">
                <a:latin typeface="Constantia" pitchFamily="18" charset="0"/>
              </a:rPr>
              <a:t> доведено в </a:t>
            </a:r>
            <a:r>
              <a:rPr lang="ru-RU" i="1" dirty="0" err="1">
                <a:latin typeface="Constantia" pitchFamily="18" charset="0"/>
              </a:rPr>
              <a:t>численних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дослідженнях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щодо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вивчення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ігрової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мовленнєвої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діяльності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становлення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сфери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дошкільників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Емоції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відіграють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велику</a:t>
            </a:r>
            <a:r>
              <a:rPr lang="ru-RU" i="1" dirty="0">
                <a:latin typeface="Constantia" pitchFamily="18" charset="0"/>
              </a:rPr>
              <a:t> роль у </a:t>
            </a:r>
            <a:r>
              <a:rPr lang="ru-RU" i="1" dirty="0" err="1">
                <a:latin typeface="Constantia" pitchFamily="18" charset="0"/>
              </a:rPr>
              <a:t>житті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людини</a:t>
            </a:r>
            <a:r>
              <a:rPr lang="ru-RU" i="1" dirty="0">
                <a:latin typeface="Constantia" pitchFamily="18" charset="0"/>
              </a:rPr>
              <a:t>, у </a:t>
            </a:r>
            <a:r>
              <a:rPr lang="ru-RU" i="1" dirty="0" err="1">
                <a:latin typeface="Constantia" pitchFamily="18" charset="0"/>
              </a:rPr>
              <a:t>мотивації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вчинків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Розвиток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тісно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взаємопов’язаний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світом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почуттів</a:t>
            </a:r>
            <a:r>
              <a:rPr lang="ru-RU" i="1" dirty="0">
                <a:latin typeface="Constantia" pitchFamily="18" charset="0"/>
              </a:rPr>
              <a:t> та </a:t>
            </a:r>
            <a:r>
              <a:rPr lang="ru-RU" i="1" dirty="0" err="1">
                <a:latin typeface="Constantia" pitchFamily="18" charset="0"/>
              </a:rPr>
              <a:t>переживань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Емоції</a:t>
            </a:r>
            <a:r>
              <a:rPr lang="ru-RU" i="1" dirty="0">
                <a:latin typeface="Constantia" pitchFamily="18" charset="0"/>
              </a:rPr>
              <a:t>, з одного боку, є „</a:t>
            </a:r>
            <a:r>
              <a:rPr lang="ru-RU" i="1" dirty="0" err="1">
                <a:latin typeface="Constantia" pitchFamily="18" charset="0"/>
              </a:rPr>
              <a:t>індикатором</a:t>
            </a:r>
            <a:r>
              <a:rPr lang="ru-RU" i="1" dirty="0">
                <a:latin typeface="Constantia" pitchFamily="18" charset="0"/>
              </a:rPr>
              <a:t>” стану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, а з </a:t>
            </a:r>
            <a:r>
              <a:rPr lang="ru-RU" i="1" dirty="0" err="1">
                <a:latin typeface="Constantia" pitchFamily="18" charset="0"/>
              </a:rPr>
              <a:t>іншого</a:t>
            </a:r>
            <a:r>
              <a:rPr lang="ru-RU" i="1" dirty="0">
                <a:latin typeface="Constantia" pitchFamily="18" charset="0"/>
              </a:rPr>
              <a:t> – </a:t>
            </a:r>
            <a:r>
              <a:rPr lang="ru-RU" i="1" dirty="0" err="1">
                <a:latin typeface="Constantia" pitchFamily="18" charset="0"/>
              </a:rPr>
              <a:t>суттєво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впливають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її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пізнавальні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процеси</a:t>
            </a:r>
            <a:r>
              <a:rPr lang="ru-RU" i="1" dirty="0">
                <a:latin typeface="Constantia" pitchFamily="18" charset="0"/>
              </a:rPr>
              <a:t> та </a:t>
            </a:r>
            <a:r>
              <a:rPr lang="ru-RU" i="1" dirty="0" err="1">
                <a:latin typeface="Constantia" pitchFamily="18" charset="0"/>
              </a:rPr>
              <a:t>поведінку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визначаючи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спрямованість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уваги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особливості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сприймання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оточуючого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світу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логіку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суджень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endParaRPr lang="uk-UA" i="1" dirty="0"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0648" y="5627158"/>
            <a:ext cx="45091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Н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Русова</a:t>
            </a:r>
            <a:r>
              <a:rPr lang="ru-RU" i="1" dirty="0">
                <a:latin typeface="Constantia" pitchFamily="18" charset="0"/>
              </a:rPr>
              <a:t> довела </a:t>
            </a:r>
            <a:r>
              <a:rPr lang="ru-RU" i="1" dirty="0" err="1">
                <a:latin typeface="Constantia" pitchFamily="18" charset="0"/>
              </a:rPr>
              <a:t>природність</a:t>
            </a:r>
            <a:r>
              <a:rPr lang="ru-RU" i="1" dirty="0">
                <a:latin typeface="Constantia" pitchFamily="18" charset="0"/>
              </a:rPr>
              <a:t> «драматичного </a:t>
            </a:r>
            <a:r>
              <a:rPr lang="ru-RU" i="1" dirty="0" err="1">
                <a:latin typeface="Constantia" pitchFamily="18" charset="0"/>
              </a:rPr>
              <a:t>інстинкту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малюків</a:t>
            </a:r>
            <a:r>
              <a:rPr lang="ru-RU" i="1" dirty="0">
                <a:latin typeface="Constantia" pitchFamily="18" charset="0"/>
              </a:rPr>
              <a:t>».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щиро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включаються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театралізованої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діяльності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рухомі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літературними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ігровими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особистісними</a:t>
            </a:r>
            <a:r>
              <a:rPr lang="ru-RU" i="1" dirty="0">
                <a:latin typeface="Constantia" pitchFamily="18" charset="0"/>
              </a:rPr>
              <a:t> мотивами. 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232351"/>
            <a:ext cx="64087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Constantia" pitchFamily="18" charset="0"/>
              </a:rPr>
              <a:t> У них </a:t>
            </a:r>
            <a:r>
              <a:rPr lang="ru-RU" i="1" dirty="0" err="1">
                <a:latin typeface="Constantia" pitchFamily="18" charset="0"/>
              </a:rPr>
              <a:t>з’являється</a:t>
            </a:r>
            <a:r>
              <a:rPr lang="ru-RU" i="1" dirty="0">
                <a:latin typeface="Constantia" pitchFamily="18" charset="0"/>
              </a:rPr>
              <a:t> потреба у </a:t>
            </a:r>
            <a:r>
              <a:rPr lang="ru-RU" i="1" dirty="0" err="1">
                <a:latin typeface="Constantia" pitchFamily="18" charset="0"/>
              </a:rPr>
              <a:t>самовираженні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спілкуванні</a:t>
            </a:r>
            <a:r>
              <a:rPr lang="ru-RU" i="1" dirty="0">
                <a:latin typeface="Constantia" pitchFamily="18" charset="0"/>
              </a:rPr>
              <a:t>, у </a:t>
            </a:r>
            <a:r>
              <a:rPr lang="ru-RU" i="1" dirty="0" err="1">
                <a:latin typeface="Constantia" pitchFamily="18" charset="0"/>
              </a:rPr>
              <a:t>пізнанні</a:t>
            </a:r>
            <a:r>
              <a:rPr lang="ru-RU" i="1" dirty="0">
                <a:latin typeface="Constantia" pitchFamily="18" charset="0"/>
              </a:rPr>
              <a:t> себе через </a:t>
            </a:r>
            <a:r>
              <a:rPr lang="ru-RU" i="1" dirty="0" err="1">
                <a:latin typeface="Constantia" pitchFamily="18" charset="0"/>
              </a:rPr>
              <a:t>відтворення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різних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виявляє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рівень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художньо-естетичного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сприйняття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мовленнєву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компетенцію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Театралізована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діяльність</a:t>
            </a:r>
            <a:r>
              <a:rPr lang="ru-RU" i="1" dirty="0">
                <a:latin typeface="Constantia" pitchFamily="18" charset="0"/>
              </a:rPr>
              <a:t> є </a:t>
            </a:r>
            <a:r>
              <a:rPr lang="ru-RU" i="1" dirty="0" err="1">
                <a:latin typeface="Constantia" pitchFamily="18" charset="0"/>
              </a:rPr>
              <a:t>могутнім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засобом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мовленнєвого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розвитку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дітей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Під</a:t>
            </a:r>
            <a:r>
              <a:rPr lang="ru-RU" i="1" dirty="0">
                <a:latin typeface="Constantia" pitchFamily="18" charset="0"/>
              </a:rPr>
              <a:t> час </a:t>
            </a:r>
            <a:r>
              <a:rPr lang="ru-RU" i="1" dirty="0" err="1">
                <a:latin typeface="Constantia" pitchFamily="18" charset="0"/>
              </a:rPr>
              <a:t>ознайомлення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літературними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творами</a:t>
            </a:r>
            <a:r>
              <a:rPr lang="ru-RU" i="1" dirty="0">
                <a:latin typeface="Constantia" pitchFamily="18" charset="0"/>
              </a:rPr>
              <a:t> вони </a:t>
            </a:r>
            <a:r>
              <a:rPr lang="ru-RU" i="1" dirty="0" err="1">
                <a:latin typeface="Constantia" pitchFamily="18" charset="0"/>
              </a:rPr>
              <a:t>отримують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зразки</a:t>
            </a:r>
            <a:r>
              <a:rPr lang="ru-RU" i="1" dirty="0">
                <a:latin typeface="Constantia" pitchFamily="18" charset="0"/>
              </a:rPr>
              <a:t> правильного, красивого, </a:t>
            </a:r>
            <a:r>
              <a:rPr lang="ru-RU" i="1" dirty="0" err="1">
                <a:latin typeface="Constantia" pitchFamily="18" charset="0"/>
              </a:rPr>
              <a:t>емоційно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забарвленого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зв’язного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мовлення</a:t>
            </a:r>
            <a:r>
              <a:rPr lang="ru-RU" i="1" dirty="0">
                <a:latin typeface="Constantia" pitchFamily="18" charset="0"/>
              </a:rPr>
              <a:t>, та </a:t>
            </a:r>
            <a:r>
              <a:rPr lang="ru-RU" i="1" dirty="0" err="1">
                <a:latin typeface="Constantia" pitchFamily="18" charset="0"/>
              </a:rPr>
              <a:t>передбачає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вживання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вербальних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невербальних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виразності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Н.Ветлугіна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стверджує</a:t>
            </a:r>
            <a:r>
              <a:rPr lang="ru-RU" i="1" dirty="0">
                <a:latin typeface="Constantia" pitchFamily="18" charset="0"/>
              </a:rPr>
              <a:t> про </a:t>
            </a:r>
            <a:r>
              <a:rPr lang="ru-RU" i="1" dirty="0" err="1">
                <a:latin typeface="Constantia" pitchFamily="18" charset="0"/>
              </a:rPr>
              <a:t>можливості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формування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свідомого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ставлення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використання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образності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лише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впливом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цілеспрямованого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навчання</a:t>
            </a:r>
            <a:r>
              <a:rPr lang="ru-RU" i="1" dirty="0">
                <a:latin typeface="Constantia" pitchFamily="18" charset="0"/>
              </a:rPr>
              <a:t>, у </a:t>
            </a:r>
            <a:r>
              <a:rPr lang="ru-RU" i="1" dirty="0" err="1">
                <a:latin typeface="Constantia" pitchFamily="18" charset="0"/>
              </a:rPr>
              <a:t>результаті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чого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починають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усвідомлювати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різни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явища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ставлення</a:t>
            </a:r>
            <a:r>
              <a:rPr lang="ru-RU" i="1" dirty="0">
                <a:latin typeface="Constantia" pitchFamily="18" charset="0"/>
              </a:rPr>
              <a:t>, стан </a:t>
            </a:r>
            <a:r>
              <a:rPr lang="ru-RU" i="1" dirty="0" err="1">
                <a:latin typeface="Constantia" pitchFamily="18" charset="0"/>
              </a:rPr>
              <a:t>можна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виразити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лише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змінюючи</a:t>
            </a:r>
            <a:r>
              <a:rPr lang="ru-RU" i="1" dirty="0">
                <a:latin typeface="Constantia" pitchFamily="18" charset="0"/>
              </a:rPr>
              <a:t> характер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пози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жестів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мелодійність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інтонацій</a:t>
            </a:r>
            <a:r>
              <a:rPr lang="ru-RU" i="1" dirty="0">
                <a:latin typeface="Constantia" pitchFamily="18" charset="0"/>
              </a:rPr>
              <a:t> голосу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640" y="179512"/>
            <a:ext cx="64807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Constantia" pitchFamily="18" charset="0"/>
              </a:rPr>
              <a:t>Казка у </a:t>
            </a:r>
            <a:r>
              <a:rPr lang="ru-RU" b="1" i="1" dirty="0" err="1">
                <a:latin typeface="Constantia" pitchFamily="18" charset="0"/>
              </a:rPr>
              <a:t>розвитку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емоційно-мовленнєвої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сфери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 smtClean="0">
                <a:latin typeface="Constantia" pitchFamily="18" charset="0"/>
              </a:rPr>
              <a:t>дитини</a:t>
            </a:r>
            <a:r>
              <a:rPr lang="ru-RU" b="1" i="1" dirty="0" smtClean="0">
                <a:latin typeface="Constantia" pitchFamily="18" charset="0"/>
              </a:rPr>
              <a:t>.</a:t>
            </a:r>
          </a:p>
          <a:p>
            <a:r>
              <a:rPr lang="ru-RU" b="1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Дослідник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Д.Соколов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зауважив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дуже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полюбляють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казку</a:t>
            </a:r>
            <a:r>
              <a:rPr lang="ru-RU" i="1" dirty="0">
                <a:latin typeface="Constantia" pitchFamily="18" charset="0"/>
              </a:rPr>
              <a:t>, тому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в них – </a:t>
            </a:r>
            <a:r>
              <a:rPr lang="ru-RU" i="1" dirty="0" err="1">
                <a:latin typeface="Constantia" pitchFamily="18" charset="0"/>
              </a:rPr>
              <a:t>компенсується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недолік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їхніх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житті</a:t>
            </a:r>
            <a:r>
              <a:rPr lang="ru-RU" i="1" dirty="0">
                <a:latin typeface="Constantia" pitchFamily="18" charset="0"/>
              </a:rPr>
              <a:t>. Через </a:t>
            </a:r>
            <a:r>
              <a:rPr lang="ru-RU" i="1" dirty="0" err="1">
                <a:latin typeface="Constantia" pitchFamily="18" charset="0"/>
              </a:rPr>
              <a:t>казку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вчиться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переборювати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бар’єри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знаходити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вихід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складних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станів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вірити</a:t>
            </a:r>
            <a:r>
              <a:rPr lang="ru-RU" i="1" dirty="0">
                <a:latin typeface="Constantia" pitchFamily="18" charset="0"/>
              </a:rPr>
              <a:t> в силу добра, </a:t>
            </a:r>
            <a:r>
              <a:rPr lang="ru-RU" i="1" dirty="0" err="1">
                <a:latin typeface="Constantia" pitchFamily="18" charset="0"/>
              </a:rPr>
              <a:t>любові</a:t>
            </a:r>
            <a:r>
              <a:rPr lang="ru-RU" i="1" dirty="0">
                <a:latin typeface="Constantia" pitchFamily="18" charset="0"/>
              </a:rPr>
              <a:t> та </a:t>
            </a:r>
            <a:r>
              <a:rPr lang="ru-RU" i="1" dirty="0" err="1">
                <a:latin typeface="Constantia" pitchFamily="18" charset="0"/>
              </a:rPr>
              <a:t>справедливості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Накопичення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позитивних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придбання</a:t>
            </a:r>
            <a:r>
              <a:rPr lang="ru-RU" i="1" dirty="0">
                <a:latin typeface="Constantia" pitchFamily="18" charset="0"/>
              </a:rPr>
              <a:t> позитивного </a:t>
            </a:r>
            <a:r>
              <a:rPr lang="ru-RU" i="1" dirty="0" err="1">
                <a:latin typeface="Constantia" pitchFamily="18" charset="0"/>
              </a:rPr>
              <a:t>емоційного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досвіду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дитинстві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тобто</a:t>
            </a:r>
            <a:r>
              <a:rPr lang="ru-RU" i="1" dirty="0">
                <a:latin typeface="Constantia" pitchFamily="18" charset="0"/>
              </a:rPr>
              <a:t> в час </a:t>
            </a:r>
            <a:r>
              <a:rPr lang="ru-RU" i="1" dirty="0" err="1">
                <a:latin typeface="Constantia" pitchFamily="18" charset="0"/>
              </a:rPr>
              <a:t>найбільшої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духовної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відкритості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людини</a:t>
            </a:r>
            <a:r>
              <a:rPr lang="ru-RU" i="1" dirty="0">
                <a:latin typeface="Constantia" pitchFamily="18" charset="0"/>
              </a:rPr>
              <a:t>, в час </a:t>
            </a:r>
            <a:r>
              <a:rPr lang="ru-RU" i="1" dirty="0" err="1">
                <a:latin typeface="Constantia" pitchFamily="18" charset="0"/>
              </a:rPr>
              <a:t>найвищої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здатності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співчуття</a:t>
            </a:r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річ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воістину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безцінна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Адже</a:t>
            </a:r>
            <a:r>
              <a:rPr lang="ru-RU" i="1" dirty="0">
                <a:latin typeface="Constantia" pitchFamily="18" charset="0"/>
              </a:rPr>
              <a:t> і “</a:t>
            </a:r>
            <a:r>
              <a:rPr lang="ru-RU" i="1" dirty="0" err="1">
                <a:latin typeface="Constantia" pitchFamily="18" charset="0"/>
              </a:rPr>
              <a:t>кохати</a:t>
            </a:r>
            <a:r>
              <a:rPr lang="ru-RU" i="1" dirty="0">
                <a:latin typeface="Constantia" pitchFamily="18" charset="0"/>
              </a:rPr>
              <a:t> чужим </a:t>
            </a:r>
            <a:r>
              <a:rPr lang="ru-RU" i="1" dirty="0" err="1">
                <a:latin typeface="Constantia" pitchFamily="18" charset="0"/>
              </a:rPr>
              <a:t>коханням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страждати</a:t>
            </a:r>
            <a:r>
              <a:rPr lang="ru-RU" i="1" dirty="0">
                <a:latin typeface="Constantia" pitchFamily="18" charset="0"/>
              </a:rPr>
              <a:t> чужими </a:t>
            </a:r>
            <a:r>
              <a:rPr lang="ru-RU" i="1" dirty="0" err="1">
                <a:latin typeface="Constantia" pitchFamily="18" charset="0"/>
              </a:rPr>
              <a:t>стражданнями</a:t>
            </a:r>
            <a:r>
              <a:rPr lang="ru-RU" i="1" dirty="0">
                <a:latin typeface="Constantia" pitchFamily="18" charset="0"/>
              </a:rPr>
              <a:t>” (</a:t>
            </a:r>
            <a:r>
              <a:rPr lang="ru-RU" i="1" dirty="0" err="1">
                <a:latin typeface="Constantia" pitchFamily="18" charset="0"/>
              </a:rPr>
              <a:t>В.Белінський</a:t>
            </a:r>
            <a:r>
              <a:rPr lang="ru-RU" i="1" dirty="0">
                <a:latin typeface="Constantia" pitchFamily="18" charset="0"/>
              </a:rPr>
              <a:t>) </a:t>
            </a:r>
            <a:r>
              <a:rPr lang="ru-RU" i="1" dirty="0" err="1">
                <a:latin typeface="Constantia" pitchFamily="18" charset="0"/>
              </a:rPr>
              <a:t>потрібно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вчитися</a:t>
            </a:r>
            <a:r>
              <a:rPr lang="ru-RU" i="1" dirty="0">
                <a:latin typeface="Constantia" pitchFamily="18" charset="0"/>
              </a:rPr>
              <a:t>. І в </a:t>
            </a:r>
            <a:r>
              <a:rPr lang="ru-RU" i="1" dirty="0" err="1">
                <a:latin typeface="Constantia" pitchFamily="18" charset="0"/>
              </a:rPr>
              <a:t>цьому</a:t>
            </a:r>
            <a:r>
              <a:rPr lang="ru-RU" i="1" dirty="0">
                <a:latin typeface="Constantia" pitchFamily="18" charset="0"/>
              </a:rPr>
              <a:t> велика заслуга </a:t>
            </a:r>
            <a:r>
              <a:rPr lang="ru-RU" i="1" dirty="0" err="1">
                <a:latin typeface="Constantia" pitchFamily="18" charset="0"/>
              </a:rPr>
              <a:t>саме</a:t>
            </a:r>
            <a:r>
              <a:rPr lang="ru-RU" i="1" dirty="0">
                <a:latin typeface="Constantia" pitchFamily="18" charset="0"/>
              </a:rPr>
              <a:t> театру. Як </a:t>
            </a:r>
            <a:r>
              <a:rPr lang="ru-RU" i="1" dirty="0" err="1">
                <a:latin typeface="Constantia" pitchFamily="18" charset="0"/>
              </a:rPr>
              <a:t>указував</a:t>
            </a:r>
            <a:r>
              <a:rPr lang="ru-RU" i="1" dirty="0">
                <a:latin typeface="Constantia" pitchFamily="18" charset="0"/>
              </a:rPr>
              <a:t> Л.С. </a:t>
            </a:r>
            <a:r>
              <a:rPr lang="ru-RU" i="1" dirty="0" err="1">
                <a:latin typeface="Constantia" pitchFamily="18" charset="0"/>
              </a:rPr>
              <a:t>Виготський</a:t>
            </a:r>
            <a:r>
              <a:rPr lang="ru-RU" i="1" dirty="0">
                <a:latin typeface="Constantia" pitchFamily="18" charset="0"/>
              </a:rPr>
              <a:t>, у «</a:t>
            </a:r>
            <a:r>
              <a:rPr lang="ru-RU" i="1" dirty="0" err="1">
                <a:latin typeface="Constantia" pitchFamily="18" charset="0"/>
              </a:rPr>
              <a:t>грі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дитина</a:t>
            </a:r>
            <a:r>
              <a:rPr lang="ru-RU" i="1" dirty="0">
                <a:latin typeface="Constantia" pitchFamily="18" charset="0"/>
              </a:rPr>
              <a:t> плаче як </a:t>
            </a:r>
            <a:r>
              <a:rPr lang="ru-RU" i="1" dirty="0" err="1">
                <a:latin typeface="Constantia" pitchFamily="18" charset="0"/>
              </a:rPr>
              <a:t>пацієнт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радується</a:t>
            </a:r>
            <a:r>
              <a:rPr lang="ru-RU" i="1" dirty="0">
                <a:latin typeface="Constantia" pitchFamily="18" charset="0"/>
              </a:rPr>
              <a:t> як </a:t>
            </a:r>
            <a:r>
              <a:rPr lang="ru-RU" i="1" dirty="0" err="1">
                <a:latin typeface="Constantia" pitchFamily="18" charset="0"/>
              </a:rPr>
              <a:t>граючий</a:t>
            </a:r>
            <a:r>
              <a:rPr lang="ru-RU" i="1" dirty="0">
                <a:latin typeface="Constantia" pitchFamily="18" charset="0"/>
              </a:rPr>
              <a:t>». </a:t>
            </a:r>
            <a:r>
              <a:rPr lang="ru-RU" i="1" dirty="0" err="1">
                <a:latin typeface="Constantia" pitchFamily="18" charset="0"/>
              </a:rPr>
              <a:t>Саме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це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робить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гру</a:t>
            </a:r>
            <a:r>
              <a:rPr lang="ru-RU" i="1" dirty="0">
                <a:latin typeface="Constantia" pitchFamily="18" charset="0"/>
              </a:rPr>
              <a:t> школою </a:t>
            </a:r>
            <a:r>
              <a:rPr lang="ru-RU" i="1" dirty="0" err="1">
                <a:latin typeface="Constantia" pitchFamily="18" charset="0"/>
              </a:rPr>
              <a:t>емоцій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Театралізована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гра</a:t>
            </a:r>
            <a:r>
              <a:rPr lang="ru-RU" i="1" dirty="0">
                <a:latin typeface="Constantia" pitchFamily="18" charset="0"/>
              </a:rPr>
              <a:t> - один з </a:t>
            </a:r>
            <a:r>
              <a:rPr lang="ru-RU" i="1" dirty="0" err="1">
                <a:latin typeface="Constantia" pitchFamily="18" charset="0"/>
              </a:rPr>
              <a:t>найяскравіших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формують</a:t>
            </a:r>
            <a:r>
              <a:rPr lang="ru-RU" i="1" dirty="0">
                <a:latin typeface="Constantia" pitchFamily="18" charset="0"/>
              </a:rPr>
              <a:t> смак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діє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уяву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різними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засобами</a:t>
            </a:r>
            <a:r>
              <a:rPr lang="ru-RU" i="1" dirty="0">
                <a:latin typeface="Constantia" pitchFamily="18" charset="0"/>
              </a:rPr>
              <a:t>: словом, </a:t>
            </a:r>
            <a:r>
              <a:rPr lang="ru-RU" i="1" dirty="0" err="1">
                <a:latin typeface="Constantia" pitchFamily="18" charset="0"/>
              </a:rPr>
              <a:t>дією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зображувальним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мистецтвом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музикою</a:t>
            </a:r>
            <a:r>
              <a:rPr lang="ru-RU" i="1" dirty="0">
                <a:latin typeface="Constantia" pitchFamily="18" charset="0"/>
              </a:rPr>
              <a:t>. Кому </a:t>
            </a:r>
            <a:r>
              <a:rPr lang="ru-RU" i="1" dirty="0" err="1">
                <a:latin typeface="Constantia" pitchFamily="18" charset="0"/>
              </a:rPr>
              <a:t>пощастило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саме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ранньому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віці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зануритися</a:t>
            </a:r>
            <a:r>
              <a:rPr lang="ru-RU" i="1" dirty="0">
                <a:latin typeface="Constantia" pitchFamily="18" charset="0"/>
              </a:rPr>
              <a:t> в атмосферу </a:t>
            </a:r>
            <a:r>
              <a:rPr lang="ru-RU" i="1" dirty="0" err="1">
                <a:latin typeface="Constantia" pitchFamily="18" charset="0"/>
              </a:rPr>
              <a:t>чарів</a:t>
            </a:r>
            <a:r>
              <a:rPr lang="ru-RU" i="1" dirty="0">
                <a:latin typeface="Constantia" pitchFamily="18" charset="0"/>
              </a:rPr>
              <a:t> театру, той все </a:t>
            </a:r>
            <a:r>
              <a:rPr lang="ru-RU" i="1" dirty="0" err="1">
                <a:latin typeface="Constantia" pitchFamily="18" charset="0"/>
              </a:rPr>
              <a:t>життя</a:t>
            </a:r>
            <a:r>
              <a:rPr lang="ru-RU" i="1" dirty="0">
                <a:latin typeface="Constantia" pitchFamily="18" charset="0"/>
              </a:rPr>
              <a:t> буде </a:t>
            </a:r>
            <a:r>
              <a:rPr lang="ru-RU" i="1" dirty="0" err="1">
                <a:latin typeface="Constantia" pitchFamily="18" charset="0"/>
              </a:rPr>
              <a:t>сприймати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світ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прекрасним</a:t>
            </a:r>
            <a:r>
              <a:rPr lang="ru-RU" i="1" dirty="0">
                <a:latin typeface="Constantia" pitchFamily="18" charset="0"/>
              </a:rPr>
              <a:t>, душа </a:t>
            </a:r>
            <a:r>
              <a:rPr lang="ru-RU" i="1" dirty="0" err="1">
                <a:latin typeface="Constantia" pitchFamily="18" charset="0"/>
              </a:rPr>
              <a:t>його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зачерствіє</a:t>
            </a:r>
            <a:r>
              <a:rPr lang="ru-RU" i="1" dirty="0">
                <a:latin typeface="Constantia" pitchFamily="18" charset="0"/>
              </a:rPr>
              <a:t>, не буде </a:t>
            </a:r>
            <a:r>
              <a:rPr lang="ru-RU" i="1" dirty="0" err="1">
                <a:latin typeface="Constantia" pitchFamily="18" charset="0"/>
              </a:rPr>
              <a:t>жорстокою</a:t>
            </a:r>
            <a:r>
              <a:rPr lang="ru-RU" i="1" dirty="0">
                <a:latin typeface="Constantia" pitchFamily="18" charset="0"/>
              </a:rPr>
              <a:t>, духовно не </a:t>
            </a:r>
            <a:r>
              <a:rPr lang="ru-RU" i="1" dirty="0" err="1">
                <a:latin typeface="Constantia" pitchFamily="18" charset="0"/>
              </a:rPr>
              <a:t>збіднюється</a:t>
            </a:r>
            <a:r>
              <a:rPr lang="ru-RU" i="1" dirty="0">
                <a:latin typeface="Constantia" pitchFamily="18" charset="0"/>
              </a:rPr>
              <a:t>.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0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0" y="1835696"/>
            <a:ext cx="4725144" cy="3543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42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640" y="251520"/>
            <a:ext cx="64087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Театралізована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діяльність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i="1" dirty="0" smtClean="0">
                <a:latin typeface="Constantia" pitchFamily="18" charset="0"/>
              </a:rPr>
              <a:t>– </a:t>
            </a:r>
            <a:r>
              <a:rPr lang="ru-RU" b="1" i="1" dirty="0" err="1">
                <a:latin typeface="Constantia" pitchFamily="18" charset="0"/>
              </a:rPr>
              <a:t>основна</a:t>
            </a:r>
            <a:r>
              <a:rPr lang="ru-RU" b="1" i="1" dirty="0">
                <a:latin typeface="Constantia" pitchFamily="18" charset="0"/>
              </a:rPr>
              <a:t> форма </a:t>
            </a:r>
            <a:r>
              <a:rPr lang="ru-RU" b="1" i="1" dirty="0" err="1">
                <a:latin typeface="Constantia" pitchFamily="18" charset="0"/>
              </a:rPr>
              <a:t>навчання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дітей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невербальним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засобам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спілкування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smtClean="0">
                <a:latin typeface="Constantia" pitchFamily="18" charset="0"/>
              </a:rPr>
              <a:t>.</a:t>
            </a:r>
          </a:p>
          <a:p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Вона </a:t>
            </a:r>
            <a:r>
              <a:rPr lang="ru-RU" i="1" dirty="0" err="1">
                <a:latin typeface="Constantia" pitchFamily="18" charset="0"/>
              </a:rPr>
              <a:t>має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чітку</a:t>
            </a:r>
            <a:r>
              <a:rPr lang="ru-RU" i="1" dirty="0">
                <a:latin typeface="Constantia" pitchFamily="18" charset="0"/>
              </a:rPr>
              <a:t> структуру: </a:t>
            </a:r>
            <a:r>
              <a:rPr lang="ru-RU" i="1" dirty="0" err="1">
                <a:latin typeface="Constantia" pitchFamily="18" charset="0"/>
              </a:rPr>
              <a:t>динамічна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гра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мовна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гімнастика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пластичний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етюд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психогімнастика</a:t>
            </a:r>
            <a:r>
              <a:rPr lang="ru-RU" i="1" dirty="0">
                <a:latin typeface="Constantia" pitchFamily="18" charset="0"/>
              </a:rPr>
              <a:t>, робота над </a:t>
            </a:r>
            <a:r>
              <a:rPr lang="ru-RU" i="1" dirty="0" err="1">
                <a:latin typeface="Constantia" pitchFamily="18" charset="0"/>
              </a:rPr>
              <a:t>твором</a:t>
            </a:r>
            <a:r>
              <a:rPr lang="ru-RU" i="1" dirty="0">
                <a:latin typeface="Constantia" pitchFamily="18" charset="0"/>
              </a:rPr>
              <a:t>. </a:t>
            </a:r>
            <a:endParaRPr lang="ru-RU" i="1" dirty="0" smtClean="0">
              <a:latin typeface="Constantia" pitchFamily="18" charset="0"/>
            </a:endParaRPr>
          </a:p>
          <a:p>
            <a:endParaRPr lang="ru-RU" i="1" dirty="0" smtClean="0">
              <a:latin typeface="Constantia" pitchFamily="18" charset="0"/>
            </a:endParaRPr>
          </a:p>
          <a:p>
            <a:r>
              <a:rPr lang="ru-RU" b="1" i="1" dirty="0" smtClean="0">
                <a:latin typeface="Constantia" pitchFamily="18" charset="0"/>
              </a:rPr>
              <a:t>Робота </a:t>
            </a:r>
            <a:r>
              <a:rPr lang="ru-RU" b="1" i="1" dirty="0">
                <a:latin typeface="Constantia" pitchFamily="18" charset="0"/>
              </a:rPr>
              <a:t>над </a:t>
            </a:r>
            <a:r>
              <a:rPr lang="ru-RU" b="1" i="1" dirty="0" err="1">
                <a:latin typeface="Constantia" pitchFamily="18" charset="0"/>
              </a:rPr>
              <a:t>твором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Довести до </a:t>
            </a:r>
            <a:r>
              <a:rPr lang="ru-RU" i="1" dirty="0" err="1">
                <a:latin typeface="Constantia" pitchFamily="18" charset="0"/>
              </a:rPr>
              <a:t>дітей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задум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твору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викликати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відповідний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відгук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спонукати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висловів</a:t>
            </a:r>
            <a:r>
              <a:rPr lang="ru-RU" i="1" dirty="0">
                <a:latin typeface="Constantia" pitchFamily="18" charset="0"/>
              </a:rPr>
              <a:t> з приводу </a:t>
            </a:r>
            <a:r>
              <a:rPr lang="ru-RU" i="1" dirty="0" err="1">
                <a:latin typeface="Constantia" pitchFamily="18" charset="0"/>
              </a:rPr>
              <a:t>знайомого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змісту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Пригадати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відтворити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основні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епізоди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факти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краще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зрозуміти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напруженість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подій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виразити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власне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відношення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вчинків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героїв</a:t>
            </a:r>
            <a:r>
              <a:rPr lang="ru-RU" i="1" dirty="0">
                <a:latin typeface="Constantia" pitchFamily="18" charset="0"/>
              </a:rPr>
              <a:t>.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1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2267744"/>
            <a:ext cx="4725144" cy="3543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963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251520"/>
            <a:ext cx="6336704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Constantia" pitchFamily="18" charset="0"/>
              </a:rPr>
              <a:t>Психогімнастика</a:t>
            </a:r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Психогімнастикою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називається</a:t>
            </a:r>
            <a:r>
              <a:rPr lang="ru-RU" i="1" dirty="0">
                <a:latin typeface="Constantia" pitchFamily="18" charset="0"/>
              </a:rPr>
              <a:t> метод </a:t>
            </a:r>
            <a:r>
              <a:rPr lang="ru-RU" i="1" dirty="0" err="1">
                <a:latin typeface="Constantia" pitchFamily="18" charset="0"/>
              </a:rPr>
              <a:t>спілкування</a:t>
            </a:r>
            <a:r>
              <a:rPr lang="ru-RU" i="1" dirty="0">
                <a:latin typeface="Constantia" pitchFamily="18" charset="0"/>
              </a:rPr>
              <a:t> та </a:t>
            </a:r>
            <a:r>
              <a:rPr lang="ru-RU" i="1" dirty="0" err="1">
                <a:latin typeface="Constantia" pitchFamily="18" charset="0"/>
              </a:rPr>
              <a:t>реалізації</a:t>
            </a:r>
            <a:r>
              <a:rPr lang="ru-RU" i="1" dirty="0">
                <a:latin typeface="Constantia" pitchFamily="18" charset="0"/>
              </a:rPr>
              <a:t> себе без </a:t>
            </a:r>
            <a:r>
              <a:rPr lang="ru-RU" i="1" dirty="0" err="1">
                <a:latin typeface="Constantia" pitchFamily="18" charset="0"/>
              </a:rPr>
              <a:t>допомоги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слів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Використання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даного</a:t>
            </a:r>
            <a:r>
              <a:rPr lang="ru-RU" i="1" dirty="0">
                <a:latin typeface="Constantia" pitchFamily="18" charset="0"/>
              </a:rPr>
              <a:t> методу </a:t>
            </a:r>
            <a:r>
              <a:rPr lang="ru-RU" i="1" dirty="0" err="1">
                <a:latin typeface="Constantia" pitchFamily="18" charset="0"/>
              </a:rPr>
              <a:t>дозволяє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вирішувати</a:t>
            </a:r>
            <a:r>
              <a:rPr lang="ru-RU" i="1" dirty="0">
                <a:latin typeface="Constantia" pitchFamily="18" charset="0"/>
              </a:rPr>
              <a:t> два </a:t>
            </a:r>
            <a:r>
              <a:rPr lang="ru-RU" i="1" dirty="0" err="1">
                <a:latin typeface="Constantia" pitchFamily="18" charset="0"/>
              </a:rPr>
              <a:t>основні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завдання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b="1" i="1" dirty="0">
                <a:latin typeface="Constantia" pitchFamily="18" charset="0"/>
              </a:rPr>
              <a:t>1</a:t>
            </a:r>
            <a:r>
              <a:rPr lang="ru-RU" i="1" dirty="0">
                <a:latin typeface="Constantia" pitchFamily="18" charset="0"/>
              </a:rPr>
              <a:t>.Спонукати до </a:t>
            </a:r>
            <a:r>
              <a:rPr lang="ru-RU" i="1" dirty="0" err="1">
                <a:latin typeface="Constantia" pitchFamily="18" charset="0"/>
              </a:rPr>
              <a:t>виразної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передачі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міміці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рухах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станів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довільному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зняттю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напруги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розслабленню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м’язів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Найпростішими</a:t>
            </a:r>
            <a:r>
              <a:rPr lang="ru-RU" i="1" dirty="0">
                <a:latin typeface="Constantia" pitchFamily="18" charset="0"/>
              </a:rPr>
              <a:t> є </a:t>
            </a:r>
            <a:r>
              <a:rPr lang="ru-RU" i="1" dirty="0" err="1">
                <a:latin typeface="Constantia" pitchFamily="18" charset="0"/>
              </a:rPr>
              <a:t>вправи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виконання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контрастних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станів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Старші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дошкільники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самостійніше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виборі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 для </a:t>
            </a:r>
            <a:r>
              <a:rPr lang="ru-RU" i="1" dirty="0" err="1">
                <a:latin typeface="Constantia" pitchFamily="18" charset="0"/>
              </a:rPr>
              <a:t>відображення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казки</a:t>
            </a:r>
            <a:r>
              <a:rPr lang="ru-RU" i="1" dirty="0">
                <a:latin typeface="Constantia" pitchFamily="18" charset="0"/>
              </a:rPr>
              <a:t>, тому в </a:t>
            </a:r>
            <a:r>
              <a:rPr lang="ru-RU" i="1" dirty="0" err="1">
                <a:latin typeface="Constantia" pitchFamily="18" charset="0"/>
              </a:rPr>
              <a:t>даному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віці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розширюється</a:t>
            </a:r>
            <a:r>
              <a:rPr lang="ru-RU" i="1" dirty="0">
                <a:latin typeface="Constantia" pitchFamily="18" charset="0"/>
              </a:rPr>
              <a:t> сфера </a:t>
            </a:r>
            <a:r>
              <a:rPr lang="ru-RU" i="1" dirty="0" err="1">
                <a:latin typeface="Constantia" pitchFamily="18" charset="0"/>
              </a:rPr>
              <a:t>пантомімічних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етюдів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Велике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значення</a:t>
            </a:r>
            <a:r>
              <a:rPr lang="ru-RU" i="1" dirty="0">
                <a:latin typeface="Constantia" pitchFamily="18" charset="0"/>
              </a:rPr>
              <a:t> для </a:t>
            </a:r>
            <a:r>
              <a:rPr lang="ru-RU" i="1" dirty="0" err="1">
                <a:latin typeface="Constantia" pitchFamily="18" charset="0"/>
              </a:rPr>
              <a:t>емоційної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включення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виразного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виконання</a:t>
            </a:r>
            <a:r>
              <a:rPr lang="ru-RU" i="1" dirty="0">
                <a:latin typeface="Constantia" pitchFamily="18" charset="0"/>
              </a:rPr>
              <a:t> образу </a:t>
            </a:r>
            <a:r>
              <a:rPr lang="ru-RU" i="1" dirty="0" err="1">
                <a:latin typeface="Constantia" pitchFamily="18" charset="0"/>
              </a:rPr>
              <a:t>має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музична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композиція</a:t>
            </a:r>
            <a:r>
              <a:rPr lang="ru-RU" i="1" dirty="0">
                <a:latin typeface="Constantia" pitchFamily="18" charset="0"/>
              </a:rPr>
              <a:t>. Вона ж є сигналом для </a:t>
            </a:r>
            <a:r>
              <a:rPr lang="ru-RU" i="1" dirty="0" err="1">
                <a:latin typeface="Constantia" pitchFamily="18" charset="0"/>
              </a:rPr>
              <a:t>зняття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бар’єрів</a:t>
            </a:r>
            <a:r>
              <a:rPr lang="ru-RU" i="1" dirty="0">
                <a:latin typeface="Constantia" pitchFamily="18" charset="0"/>
              </a:rPr>
              <a:t> через </a:t>
            </a:r>
            <a:r>
              <a:rPr lang="ru-RU" i="1" dirty="0" err="1">
                <a:latin typeface="Constantia" pitchFamily="18" charset="0"/>
              </a:rPr>
              <a:t>напругу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або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розслаблення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м’язів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b="1" i="1" dirty="0" smtClean="0">
                <a:latin typeface="Constantia" pitchFamily="18" charset="0"/>
              </a:rPr>
              <a:t>2</a:t>
            </a:r>
            <a:r>
              <a:rPr lang="ru-RU" i="1" dirty="0" smtClean="0">
                <a:latin typeface="Constantia" pitchFamily="18" charset="0"/>
              </a:rPr>
              <a:t>.Відображати </a:t>
            </a:r>
            <a:r>
              <a:rPr lang="ru-RU" i="1" dirty="0" err="1">
                <a:latin typeface="Constantia" pitchFamily="18" charset="0"/>
              </a:rPr>
              <a:t>емоційні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образи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темпоритмі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Виконання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вправ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психогімнастика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ритмізацію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природних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явищ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відчуттів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героїв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казки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сприяє</a:t>
            </a:r>
            <a:r>
              <a:rPr lang="ru-RU" i="1" dirty="0">
                <a:latin typeface="Constantia" pitchFamily="18" charset="0"/>
              </a:rPr>
              <a:t> нормальному </a:t>
            </a:r>
            <a:r>
              <a:rPr lang="ru-RU" i="1" dirty="0" err="1">
                <a:latin typeface="Constantia" pitchFamily="18" charset="0"/>
              </a:rPr>
              <a:t>функціонуванню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ритмічних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процесів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відбуваються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організмі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Особлива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роль в таких </a:t>
            </a:r>
            <a:r>
              <a:rPr lang="ru-RU" i="1" dirty="0" err="1">
                <a:latin typeface="Constantia" pitchFamily="18" charset="0"/>
              </a:rPr>
              <a:t>іграх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відводиться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дорослому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Спільно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дітьми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він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обговорює</a:t>
            </a:r>
            <a:r>
              <a:rPr lang="ru-RU" i="1" dirty="0">
                <a:latin typeface="Constantia" pitchFamily="18" charset="0"/>
              </a:rPr>
              <a:t>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різни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варіанти</a:t>
            </a:r>
            <a:r>
              <a:rPr lang="ru-RU" i="1" dirty="0">
                <a:latin typeface="Constantia" pitchFamily="18" charset="0"/>
              </a:rPr>
              <a:t> того,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як </a:t>
            </a:r>
            <a:r>
              <a:rPr lang="ru-RU" i="1" dirty="0">
                <a:latin typeface="Constantia" pitchFamily="18" charset="0"/>
              </a:rPr>
              <a:t>в </a:t>
            </a:r>
            <a:r>
              <a:rPr lang="ru-RU" i="1" dirty="0" err="1">
                <a:latin typeface="Constantia" pitchFamily="18" charset="0"/>
              </a:rPr>
              <a:t>ритмічному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вигляді</a:t>
            </a:r>
            <a:r>
              <a:rPr lang="ru-RU" i="1" dirty="0">
                <a:latin typeface="Constantia" pitchFamily="18" charset="0"/>
              </a:rPr>
              <a:t>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сприймаються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емоційно</a:t>
            </a:r>
            <a:r>
              <a:rPr lang="ru-RU" i="1" dirty="0">
                <a:latin typeface="Constantia" pitchFamily="18" charset="0"/>
              </a:rPr>
              <a:t>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значущі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ситуації</a:t>
            </a:r>
            <a:r>
              <a:rPr lang="ru-RU" i="1" dirty="0">
                <a:latin typeface="Constantia" pitchFamily="18" charset="0"/>
              </a:rPr>
              <a:t>(сварка </a:t>
            </a:r>
            <a:r>
              <a:rPr lang="ru-RU" i="1" dirty="0" err="1">
                <a:latin typeface="Constantia" pitchFamily="18" charset="0"/>
              </a:rPr>
              <a:t>друзів</a:t>
            </a:r>
            <a:r>
              <a:rPr lang="ru-RU" i="1" dirty="0">
                <a:latin typeface="Constantia" pitchFamily="18" charset="0"/>
              </a:rPr>
              <a:t>,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примирення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радість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зустрічі</a:t>
            </a:r>
            <a:r>
              <a:rPr lang="ru-RU" i="1" dirty="0">
                <a:latin typeface="Constantia" pitchFamily="18" charset="0"/>
              </a:rPr>
              <a:t>).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8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29" y="827584"/>
            <a:ext cx="3236979" cy="2427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8" y="3779912"/>
            <a:ext cx="3645024" cy="273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441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251520"/>
            <a:ext cx="64087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Constantia" pitchFamily="18" charset="0"/>
              </a:rPr>
              <a:t>Ритмопластика</a:t>
            </a:r>
          </a:p>
          <a:p>
            <a:pPr algn="ctr"/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Включає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комплексні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ритмічні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музикальні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пластичні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вправи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забезпечуючи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розвиток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психомоторних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здібностей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набування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відчування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гармонії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оточуючим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розвиток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свободи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виразності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тіла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набуває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гармонії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оточуючим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формує</a:t>
            </a:r>
            <a:r>
              <a:rPr lang="ru-RU" i="1" dirty="0">
                <a:latin typeface="Constantia" pitchFamily="18" charset="0"/>
              </a:rPr>
              <a:t> свободу і </a:t>
            </a:r>
            <a:r>
              <a:rPr lang="ru-RU" i="1" dirty="0" err="1">
                <a:latin typeface="Constantia" pitchFamily="18" charset="0"/>
              </a:rPr>
              <a:t>виразність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уяву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Ритмопластикою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передають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казкових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літературних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героїв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оточуючі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предмети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свої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відчуття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відношення</a:t>
            </a:r>
            <a:r>
              <a:rPr lang="ru-RU" i="1" dirty="0">
                <a:latin typeface="Constantia" pitchFamily="18" charset="0"/>
              </a:rPr>
              <a:t> до себе, </a:t>
            </a:r>
            <a:r>
              <a:rPr lang="ru-RU" i="1" dirty="0" err="1">
                <a:latin typeface="Constantia" pitchFamily="18" charset="0"/>
              </a:rPr>
              <a:t>поведінку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різних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тварин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своє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сприйняття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рослин</a:t>
            </a:r>
            <a:r>
              <a:rPr lang="ru-RU" i="1" dirty="0">
                <a:latin typeface="Constantia" pitchFamily="18" charset="0"/>
              </a:rPr>
              <a:t>, а </a:t>
            </a:r>
            <a:r>
              <a:rPr lang="ru-RU" i="1" dirty="0" err="1">
                <a:latin typeface="Constantia" pitchFamily="18" charset="0"/>
              </a:rPr>
              <a:t>також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гарної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ході</a:t>
            </a:r>
            <a:r>
              <a:rPr lang="ru-RU" i="1" dirty="0">
                <a:latin typeface="Constantia" pitchFamily="18" charset="0"/>
              </a:rPr>
              <a:t>, жесту. </a:t>
            </a:r>
            <a:r>
              <a:rPr lang="ru-RU" i="1" dirty="0" err="1">
                <a:latin typeface="Constantia" pitchFamily="18" charset="0"/>
              </a:rPr>
              <a:t>Володіння</a:t>
            </a:r>
            <a:r>
              <a:rPr lang="ru-RU" i="1" dirty="0">
                <a:latin typeface="Constantia" pitchFamily="18" charset="0"/>
              </a:rPr>
              <a:t> жестом </a:t>
            </a:r>
            <a:r>
              <a:rPr lang="ru-RU" i="1" dirty="0" err="1">
                <a:latin typeface="Constantia" pitchFamily="18" charset="0"/>
              </a:rPr>
              <a:t>залежить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виховання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соціальних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національних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особливостей</a:t>
            </a:r>
            <a:r>
              <a:rPr lang="ru-RU" i="1" dirty="0">
                <a:latin typeface="Constantia" pitchFamily="18" charset="0"/>
              </a:rPr>
              <a:t>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Жест-</a:t>
            </a:r>
            <a:r>
              <a:rPr lang="ru-RU" i="1" dirty="0" err="1" smtClean="0">
                <a:latin typeface="Constantia" pitchFamily="18" charset="0"/>
              </a:rPr>
              <a:t>це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самоціль-він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лише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показує</a:t>
            </a:r>
            <a:r>
              <a:rPr lang="ru-RU" i="1" dirty="0">
                <a:latin typeface="Constantia" pitchFamily="18" charset="0"/>
              </a:rPr>
              <a:t> те,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можливо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пояснити</a:t>
            </a:r>
            <a:r>
              <a:rPr lang="ru-RU" i="1" dirty="0">
                <a:latin typeface="Constantia" pitchFamily="18" charset="0"/>
              </a:rPr>
              <a:t> словами у </a:t>
            </a:r>
            <a:r>
              <a:rPr lang="ru-RU" i="1" dirty="0" err="1">
                <a:latin typeface="Constantia" pitchFamily="18" charset="0"/>
              </a:rPr>
              <a:t>даної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ситуації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Він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виражає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 по </a:t>
            </a:r>
            <a:r>
              <a:rPr lang="ru-RU" i="1" dirty="0" err="1">
                <a:latin typeface="Constantia" pitchFamily="18" charset="0"/>
              </a:rPr>
              <a:t>відношенню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оточуючих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визначеної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ситуації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Завдяки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рухово-пластичним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діям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дітей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розвивається</a:t>
            </a:r>
            <a:r>
              <a:rPr lang="ru-RU" i="1" dirty="0">
                <a:latin typeface="Constantia" pitchFamily="18" charset="0"/>
              </a:rPr>
              <a:t> не </a:t>
            </a:r>
            <a:r>
              <a:rPr lang="ru-RU" i="1" dirty="0" err="1">
                <a:latin typeface="Constantia" pitchFamily="18" charset="0"/>
              </a:rPr>
              <a:t>тільки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уява</a:t>
            </a:r>
            <a:r>
              <a:rPr lang="ru-RU" i="1" dirty="0">
                <a:latin typeface="Constantia" pitchFamily="18" charset="0"/>
              </a:rPr>
              <a:t> про </a:t>
            </a:r>
            <a:r>
              <a:rPr lang="ru-RU" i="1" dirty="0" err="1">
                <a:latin typeface="Constantia" pitchFamily="18" charset="0"/>
              </a:rPr>
              <a:t>виразні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можливості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, але і </a:t>
            </a:r>
            <a:r>
              <a:rPr lang="ru-RU" i="1" dirty="0" err="1">
                <a:latin typeface="Constantia" pitchFamily="18" charset="0"/>
              </a:rPr>
              <a:t>комунікативні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здібності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плані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використання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жестів</a:t>
            </a:r>
            <a:r>
              <a:rPr lang="ru-RU" i="1" dirty="0">
                <a:latin typeface="Constantia" pitchFamily="18" charset="0"/>
              </a:rPr>
              <a:t> як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невербального </a:t>
            </a:r>
            <a:r>
              <a:rPr lang="ru-RU" i="1" dirty="0" err="1">
                <a:latin typeface="Constantia" pitchFamily="18" charset="0"/>
              </a:rPr>
              <a:t>спілкування</a:t>
            </a:r>
            <a:r>
              <a:rPr lang="ru-RU" i="1" dirty="0">
                <a:latin typeface="Constantia" pitchFamily="18" charset="0"/>
              </a:rPr>
              <a:t>.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145956"/>
            <a:ext cx="3179406" cy="208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985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622" y="251520"/>
            <a:ext cx="648072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latin typeface="Constantia" pitchFamily="18" charset="0"/>
              </a:rPr>
              <a:t>Мовна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гімнастика</a:t>
            </a:r>
            <a:r>
              <a:rPr lang="ru-RU" b="1" i="1" dirty="0">
                <a:latin typeface="Constantia" pitchFamily="18" charset="0"/>
              </a:rPr>
              <a:t> </a:t>
            </a:r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Об’єднує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вправи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розвиток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дихання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свободи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апарату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вміння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володіти</a:t>
            </a:r>
            <a:r>
              <a:rPr lang="ru-RU" i="1" dirty="0">
                <a:latin typeface="Constantia" pitchFamily="18" charset="0"/>
              </a:rPr>
              <a:t> правильною </a:t>
            </a:r>
            <a:r>
              <a:rPr lang="ru-RU" i="1" dirty="0" err="1">
                <a:latin typeface="Constantia" pitchFamily="18" charset="0"/>
              </a:rPr>
              <a:t>артикуляції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читкою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дикцію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інтонацію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логікою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мови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Також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зі</a:t>
            </a:r>
            <a:r>
              <a:rPr lang="ru-RU" i="1" dirty="0">
                <a:latin typeface="Constantia" pitchFamily="18" charset="0"/>
              </a:rPr>
              <a:t> словом для </a:t>
            </a:r>
            <a:r>
              <a:rPr lang="ru-RU" i="1" dirty="0" err="1">
                <a:latin typeface="Constantia" pitchFamily="18" charset="0"/>
              </a:rPr>
              <a:t>розвитку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образної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творчої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фантазії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Вправи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діляться</a:t>
            </a:r>
            <a:r>
              <a:rPr lang="ru-RU" b="1" i="1" dirty="0">
                <a:latin typeface="Constantia" pitchFamily="18" charset="0"/>
              </a:rPr>
              <a:t> на 3 </a:t>
            </a:r>
            <a:r>
              <a:rPr lang="ru-RU" b="1" i="1" dirty="0" err="1">
                <a:latin typeface="Constantia" pitchFamily="18" charset="0"/>
              </a:rPr>
              <a:t>групи</a:t>
            </a:r>
            <a:r>
              <a:rPr lang="ru-RU" b="1" i="1" dirty="0">
                <a:latin typeface="Constantia" pitchFamily="18" charset="0"/>
              </a:rPr>
              <a:t>: </a:t>
            </a:r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дихальні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і </a:t>
            </a:r>
            <a:r>
              <a:rPr lang="ru-RU" i="1" dirty="0" err="1">
                <a:latin typeface="Constantia" pitchFamily="18" charset="0"/>
              </a:rPr>
              <a:t>артикуляційні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дикційні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і </a:t>
            </a:r>
            <a:r>
              <a:rPr lang="ru-RU" i="1" dirty="0" err="1">
                <a:latin typeface="Constantia" pitchFamily="18" charset="0"/>
              </a:rPr>
              <a:t>інтонаційні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творчі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зі</a:t>
            </a:r>
            <a:r>
              <a:rPr lang="ru-RU" i="1" dirty="0">
                <a:latin typeface="Constantia" pitchFamily="18" charset="0"/>
              </a:rPr>
              <a:t> словом.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Такі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вправи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готують</a:t>
            </a:r>
            <a:r>
              <a:rPr lang="ru-RU" i="1" dirty="0">
                <a:latin typeface="Constantia" pitchFamily="18" charset="0"/>
              </a:rPr>
              <a:t> до адекватного звукового </a:t>
            </a:r>
            <a:r>
              <a:rPr lang="ru-RU" i="1" dirty="0" err="1">
                <a:latin typeface="Constantia" pitchFamily="18" charset="0"/>
              </a:rPr>
              <a:t>оформлення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цілого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вислову</a:t>
            </a:r>
            <a:r>
              <a:rPr lang="ru-RU" i="1" dirty="0">
                <a:latin typeface="Constantia" pitchFamily="18" charset="0"/>
              </a:rPr>
              <a:t>. В </a:t>
            </a:r>
            <a:r>
              <a:rPr lang="ru-RU" i="1" dirty="0" err="1">
                <a:latin typeface="Constantia" pitchFamily="18" charset="0"/>
              </a:rPr>
              <a:t>результаті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дітей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розвивається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інтонаційне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відчуття</a:t>
            </a:r>
            <a:r>
              <a:rPr lang="ru-RU" i="1" dirty="0">
                <a:latin typeface="Constantia" pitchFamily="18" charset="0"/>
              </a:rPr>
              <a:t>, сила голосу, </a:t>
            </a:r>
            <a:r>
              <a:rPr lang="ru-RU" i="1" dirty="0" err="1">
                <a:latin typeface="Constantia" pitchFamily="18" charset="0"/>
              </a:rPr>
              <a:t>дикція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Ці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уміння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служать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надалі</a:t>
            </a:r>
            <a:r>
              <a:rPr lang="ru-RU" i="1" dirty="0">
                <a:latin typeface="Constantia" pitchFamily="18" charset="0"/>
              </a:rPr>
              <a:t> опорою для </a:t>
            </a:r>
            <a:r>
              <a:rPr lang="ru-RU" i="1" dirty="0" err="1">
                <a:latin typeface="Constantia" pitchFamily="18" charset="0"/>
              </a:rPr>
              <a:t>розвитку</a:t>
            </a:r>
            <a:r>
              <a:rPr lang="ru-RU" i="1" dirty="0">
                <a:latin typeface="Constantia" pitchFamily="18" charset="0"/>
              </a:rPr>
              <a:t> таких </a:t>
            </a:r>
            <a:r>
              <a:rPr lang="ru-RU" i="1" dirty="0" err="1">
                <a:latin typeface="Constantia" pitchFamily="18" charset="0"/>
              </a:rPr>
              <a:t>важливих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якостей</a:t>
            </a:r>
            <a:r>
              <a:rPr lang="ru-RU" i="1" dirty="0">
                <a:latin typeface="Constantia" pitchFamily="18" charset="0"/>
              </a:rPr>
              <a:t>, як </a:t>
            </a:r>
            <a:r>
              <a:rPr lang="ru-RU" i="1" dirty="0" err="1">
                <a:latin typeface="Constantia" pitchFamily="18" charset="0"/>
              </a:rPr>
              <a:t>емоційність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виразність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жвавість</a:t>
            </a:r>
            <a:r>
              <a:rPr lang="ru-RU" i="1" dirty="0">
                <a:latin typeface="Constantia" pitchFamily="18" charset="0"/>
              </a:rPr>
              <a:t>. В </a:t>
            </a:r>
            <a:r>
              <a:rPr lang="ru-RU" i="1" dirty="0" err="1">
                <a:latin typeface="Constantia" pitchFamily="18" charset="0"/>
              </a:rPr>
              <a:t>театралізованої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діяльності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є </a:t>
            </a:r>
            <a:r>
              <a:rPr lang="ru-RU" i="1" dirty="0" err="1">
                <a:latin typeface="Constantia" pitchFamily="18" charset="0"/>
              </a:rPr>
              <a:t>унікальна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можливість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управляти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своєю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поведінкою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Крім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психотерапевтичного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ефекту</a:t>
            </a:r>
            <a:r>
              <a:rPr lang="ru-RU" i="1" dirty="0">
                <a:latin typeface="Constantia" pitchFamily="18" charset="0"/>
              </a:rPr>
              <a:t> , </a:t>
            </a:r>
            <a:r>
              <a:rPr lang="ru-RU" i="1" dirty="0" err="1">
                <a:latin typeface="Constantia" pitchFamily="18" charset="0"/>
              </a:rPr>
              <a:t>це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ще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психологічна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готовність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навчання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школі</a:t>
            </a:r>
            <a:r>
              <a:rPr lang="ru-RU" i="1" dirty="0">
                <a:latin typeface="Constantia" pitchFamily="18" charset="0"/>
              </a:rPr>
              <a:t>. Для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участь в </a:t>
            </a:r>
            <a:r>
              <a:rPr lang="ru-RU" i="1" dirty="0" err="1">
                <a:latin typeface="Constantia" pitchFamily="18" charset="0"/>
              </a:rPr>
              <a:t>драматизації</a:t>
            </a:r>
            <a:r>
              <a:rPr lang="ru-RU" i="1" dirty="0">
                <a:latin typeface="Constantia" pitchFamily="18" charset="0"/>
              </a:rPr>
              <a:t> – </a:t>
            </a:r>
            <a:r>
              <a:rPr lang="ru-RU" i="1" dirty="0" err="1">
                <a:latin typeface="Constantia" pitchFamily="18" charset="0"/>
              </a:rPr>
              <a:t>завжди</a:t>
            </a:r>
            <a:r>
              <a:rPr lang="ru-RU" i="1" dirty="0">
                <a:latin typeface="Constantia" pitchFamily="18" charset="0"/>
              </a:rPr>
              <a:t> свято. </a:t>
            </a:r>
            <a:r>
              <a:rPr lang="ru-RU" i="1" dirty="0" err="1">
                <a:latin typeface="Constantia" pitchFamily="18" charset="0"/>
              </a:rPr>
              <a:t>Приймає</a:t>
            </a:r>
            <a:r>
              <a:rPr lang="ru-RU" i="1" dirty="0">
                <a:latin typeface="Constantia" pitchFamily="18" charset="0"/>
              </a:rPr>
              <a:t> участь в </a:t>
            </a:r>
            <a:r>
              <a:rPr lang="ru-RU" i="1" dirty="0" err="1">
                <a:latin typeface="Constantia" pitchFamily="18" charset="0"/>
              </a:rPr>
              <a:t>іграх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знайомляться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оточуючим</a:t>
            </a:r>
            <a:r>
              <a:rPr lang="ru-RU" i="1" dirty="0">
                <a:latin typeface="Constantia" pitchFamily="18" charset="0"/>
              </a:rPr>
              <a:t> через </a:t>
            </a:r>
            <a:r>
              <a:rPr lang="ru-RU" i="1" dirty="0" err="1">
                <a:latin typeface="Constantia" pitchFamily="18" charset="0"/>
              </a:rPr>
              <a:t>образи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фарби</a:t>
            </a:r>
            <a:r>
              <a:rPr lang="ru-RU" i="1" dirty="0">
                <a:latin typeface="Constantia" pitchFamily="18" charset="0"/>
              </a:rPr>
              <a:t>, звуки. Для того </a:t>
            </a:r>
            <a:r>
              <a:rPr lang="ru-RU" i="1" dirty="0" err="1">
                <a:latin typeface="Constantia" pitchFamily="18" charset="0"/>
              </a:rPr>
              <a:t>щоб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дитина</a:t>
            </a:r>
            <a:r>
              <a:rPr lang="ru-RU" i="1" dirty="0">
                <a:latin typeface="Constantia" pitchFamily="18" charset="0"/>
              </a:rPr>
              <a:t> мала </a:t>
            </a:r>
            <a:r>
              <a:rPr lang="ru-RU" i="1" dirty="0" err="1">
                <a:latin typeface="Constantia" pitchFamily="18" charset="0"/>
              </a:rPr>
              <a:t>можливість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створити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живий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сценічний</a:t>
            </a:r>
            <a:r>
              <a:rPr lang="ru-RU" i="1" dirty="0">
                <a:latin typeface="Constantia" pitchFamily="18" charset="0"/>
              </a:rPr>
              <a:t> образ, </a:t>
            </a:r>
            <a:r>
              <a:rPr lang="ru-RU" i="1" dirty="0" err="1">
                <a:latin typeface="Constantia" pitchFamily="18" charset="0"/>
              </a:rPr>
              <a:t>він</a:t>
            </a:r>
            <a:r>
              <a:rPr lang="ru-RU" i="1" dirty="0">
                <a:latin typeface="Constantia" pitchFamily="18" charset="0"/>
              </a:rPr>
              <a:t> повинен </a:t>
            </a:r>
            <a:r>
              <a:rPr lang="ru-RU" i="1" dirty="0" err="1">
                <a:latin typeface="Constantia" pitchFamily="18" charset="0"/>
              </a:rPr>
              <a:t>перетвориться</a:t>
            </a:r>
            <a:r>
              <a:rPr lang="ru-RU" i="1" dirty="0">
                <a:latin typeface="Constantia" pitchFamily="18" charset="0"/>
              </a:rPr>
              <a:t> на героя, </a:t>
            </a:r>
            <a:r>
              <a:rPr lang="ru-RU" i="1" dirty="0" err="1">
                <a:latin typeface="Constantia" pitchFamily="18" charset="0"/>
              </a:rPr>
              <a:t>якого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грає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змогти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жити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його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почуттям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емоціями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хвилюваннями</a:t>
            </a:r>
            <a:r>
              <a:rPr lang="ru-RU" i="1" dirty="0">
                <a:latin typeface="Constantia" pitchFamily="18" charset="0"/>
              </a:rPr>
              <a:t>. В </a:t>
            </a:r>
            <a:r>
              <a:rPr lang="ru-RU" i="1" dirty="0" err="1">
                <a:latin typeface="Constantia" pitchFamily="18" charset="0"/>
              </a:rPr>
              <a:t>цьому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допомагають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дії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грі-драматизації</a:t>
            </a:r>
            <a:r>
              <a:rPr lang="ru-RU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05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3" r="7440"/>
          <a:stretch/>
        </p:blipFill>
        <p:spPr>
          <a:xfrm>
            <a:off x="671100" y="827584"/>
            <a:ext cx="3501008" cy="2237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0" y="3635896"/>
            <a:ext cx="3573016" cy="267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480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640" y="179512"/>
            <a:ext cx="640871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latin typeface="Constantia" pitchFamily="18" charset="0"/>
              </a:rPr>
              <a:t>Гра</a:t>
            </a:r>
            <a:r>
              <a:rPr lang="ru-RU" b="1" i="1" dirty="0">
                <a:latin typeface="Constantia" pitchFamily="18" charset="0"/>
              </a:rPr>
              <a:t> - </a:t>
            </a:r>
            <a:r>
              <a:rPr lang="ru-RU" b="1" i="1" dirty="0" err="1">
                <a:latin typeface="Constantia" pitchFamily="18" charset="0"/>
              </a:rPr>
              <a:t>драматизація</a:t>
            </a:r>
            <a:r>
              <a:rPr lang="ru-RU" b="1" i="1" dirty="0">
                <a:latin typeface="Constantia" pitchFamily="18" charset="0"/>
              </a:rPr>
              <a:t> </a:t>
            </a:r>
            <a:endParaRPr lang="ru-RU" b="1" i="1" dirty="0" smtClean="0">
              <a:latin typeface="Constantia" pitchFamily="18" charset="0"/>
            </a:endParaRPr>
          </a:p>
          <a:p>
            <a:pPr algn="ctr"/>
            <a:endParaRPr lang="ru-RU" b="1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Гра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- </a:t>
            </a:r>
            <a:r>
              <a:rPr lang="ru-RU" i="1" dirty="0" err="1">
                <a:latin typeface="Constantia" pitchFamily="18" charset="0"/>
              </a:rPr>
              <a:t>драматизація</a:t>
            </a:r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це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синтетичний</a:t>
            </a:r>
            <a:r>
              <a:rPr lang="ru-RU" i="1" dirty="0">
                <a:latin typeface="Constantia" pitchFamily="18" charset="0"/>
              </a:rPr>
              <a:t> вид </a:t>
            </a:r>
            <a:r>
              <a:rPr lang="ru-RU" i="1" dirty="0" err="1">
                <a:latin typeface="Constantia" pitchFamily="18" charset="0"/>
              </a:rPr>
              <a:t>діяльності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дошкільників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Виникнення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можливе</a:t>
            </a:r>
            <a:r>
              <a:rPr lang="ru-RU" i="1" dirty="0">
                <a:latin typeface="Constantia" pitchFamily="18" charset="0"/>
              </a:rPr>
              <a:t> при </a:t>
            </a:r>
            <a:r>
              <a:rPr lang="ru-RU" i="1" dirty="0" err="1">
                <a:latin typeface="Constantia" pitchFamily="18" charset="0"/>
              </a:rPr>
              <a:t>наявності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дітей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вміння</a:t>
            </a:r>
            <a:r>
              <a:rPr lang="ru-RU" i="1" dirty="0">
                <a:latin typeface="Constantia" pitchFamily="18" charset="0"/>
              </a:rPr>
              <a:t> адекватно </a:t>
            </a:r>
            <a:r>
              <a:rPr lang="ru-RU" i="1" dirty="0" err="1">
                <a:latin typeface="Constantia" pitchFamily="18" charset="0"/>
              </a:rPr>
              <a:t>рухатись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використовувати</a:t>
            </a:r>
            <a:r>
              <a:rPr lang="ru-RU" i="1" dirty="0">
                <a:latin typeface="Constantia" pitchFamily="18" charset="0"/>
              </a:rPr>
              <a:t> свою </a:t>
            </a:r>
            <a:r>
              <a:rPr lang="ru-RU" i="1" dirty="0" err="1">
                <a:latin typeface="Constantia" pitchFamily="18" charset="0"/>
              </a:rPr>
              <a:t>міміку</a:t>
            </a:r>
            <a:r>
              <a:rPr lang="ru-RU" i="1" dirty="0">
                <a:latin typeface="Constantia" pitchFamily="18" charset="0"/>
              </a:rPr>
              <a:t> та жести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Ігри-драматизації</a:t>
            </a:r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це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відтворення</a:t>
            </a:r>
            <a:r>
              <a:rPr lang="ru-RU" i="1" dirty="0">
                <a:latin typeface="Constantia" pitchFamily="18" charset="0"/>
              </a:rPr>
              <a:t> сюжету </a:t>
            </a:r>
            <a:r>
              <a:rPr lang="ru-RU" i="1" dirty="0" err="1">
                <a:latin typeface="Constantia" pitchFamily="18" charset="0"/>
              </a:rPr>
              <a:t>літературного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твору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власними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діями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виконавців</a:t>
            </a:r>
            <a:r>
              <a:rPr lang="ru-RU" i="1" dirty="0">
                <a:latin typeface="Constantia" pitchFamily="18" charset="0"/>
              </a:rPr>
              <a:t> ролей, </a:t>
            </a:r>
            <a:r>
              <a:rPr lang="ru-RU" i="1" dirty="0" err="1">
                <a:latin typeface="Constantia" pitchFamily="18" charset="0"/>
              </a:rPr>
              <a:t>використання</a:t>
            </a:r>
            <a:r>
              <a:rPr lang="ru-RU" i="1" dirty="0">
                <a:latin typeface="Constantia" pitchFamily="18" charset="0"/>
              </a:rPr>
              <a:t> ними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виразності</a:t>
            </a:r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інтонації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пантоміми</a:t>
            </a:r>
            <a:r>
              <a:rPr lang="ru-RU" i="1" dirty="0">
                <a:latin typeface="Constantia" pitchFamily="18" charset="0"/>
              </a:rPr>
              <a:t>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Драматизація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відбувається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основі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особистих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дій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виконавців</a:t>
            </a:r>
            <a:r>
              <a:rPr lang="ru-RU" i="1" dirty="0">
                <a:latin typeface="Constantia" pitchFamily="18" charset="0"/>
              </a:rPr>
              <a:t> ролей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Гра-драматизація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потребує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від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дітей</a:t>
            </a:r>
            <a:r>
              <a:rPr lang="ru-RU" b="1" i="1" dirty="0">
                <a:latin typeface="Constantia" pitchFamily="18" charset="0"/>
              </a:rPr>
              <a:t> таких </a:t>
            </a:r>
            <a:r>
              <a:rPr lang="ru-RU" b="1" i="1" dirty="0" err="1">
                <a:latin typeface="Constantia" pitchFamily="18" charset="0"/>
              </a:rPr>
              <a:t>творчих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здібностей</a:t>
            </a:r>
            <a:r>
              <a:rPr lang="ru-RU" b="1" i="1" dirty="0">
                <a:latin typeface="Constantia" pitchFamily="18" charset="0"/>
              </a:rPr>
              <a:t>: </a:t>
            </a:r>
            <a:endParaRPr lang="ru-RU" b="1" i="1" dirty="0" smtClean="0">
              <a:latin typeface="Constantia" pitchFamily="18" charset="0"/>
            </a:endParaRPr>
          </a:p>
          <a:p>
            <a:r>
              <a:rPr lang="ru-RU" b="1" i="1" dirty="0" smtClean="0">
                <a:latin typeface="Constantia" pitchFamily="18" charset="0"/>
              </a:rPr>
              <a:t>— </a:t>
            </a:r>
            <a:r>
              <a:rPr lang="ru-RU" i="1" dirty="0" err="1">
                <a:latin typeface="Constantia" pitchFamily="18" charset="0"/>
              </a:rPr>
              <a:t>поетичного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smtClean="0">
                <a:latin typeface="Constantia" pitchFamily="18" charset="0"/>
              </a:rPr>
              <a:t>слуху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— особливо </a:t>
            </a:r>
            <a:r>
              <a:rPr lang="ru-RU" i="1" dirty="0" err="1">
                <a:latin typeface="Constantia" pitchFamily="18" charset="0"/>
              </a:rPr>
              <a:t>чутливого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сприйняття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змісту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форми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літературного</a:t>
            </a:r>
            <a:r>
              <a:rPr lang="ru-RU" i="1" dirty="0">
                <a:latin typeface="Constantia" pitchFamily="18" charset="0"/>
              </a:rPr>
              <a:t> тексту в </a:t>
            </a:r>
            <a:r>
              <a:rPr lang="ru-RU" i="1" dirty="0" err="1">
                <a:latin typeface="Constantia" pitchFamily="18" charset="0"/>
              </a:rPr>
              <a:t>єдності</a:t>
            </a:r>
            <a:r>
              <a:rPr lang="ru-RU" i="1" dirty="0">
                <a:latin typeface="Constantia" pitchFamily="18" charset="0"/>
              </a:rPr>
              <a:t>, а </a:t>
            </a:r>
            <a:r>
              <a:rPr lang="ru-RU" i="1" dirty="0" err="1">
                <a:latin typeface="Constantia" pitchFamily="18" charset="0"/>
              </a:rPr>
              <a:t>також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виразного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мовлення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 smtClean="0">
                <a:latin typeface="Constantia" pitchFamily="18" charset="0"/>
              </a:rPr>
              <a:t>;</a:t>
            </a: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— </a:t>
            </a:r>
            <a:r>
              <a:rPr lang="ru-RU" i="1" dirty="0" err="1">
                <a:latin typeface="Constantia" pitchFamily="18" charset="0"/>
              </a:rPr>
              <a:t>здатності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швидко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сприймати</a:t>
            </a:r>
            <a:r>
              <a:rPr lang="ru-RU" i="1" dirty="0">
                <a:latin typeface="Constantia" pitchFamily="18" charset="0"/>
              </a:rPr>
              <a:t> й </a:t>
            </a:r>
            <a:r>
              <a:rPr lang="ru-RU" i="1" dirty="0" err="1">
                <a:latin typeface="Constantia" pitchFamily="18" charset="0"/>
              </a:rPr>
              <a:t>усвідомлювати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зміст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літературного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твору</a:t>
            </a:r>
            <a:r>
              <a:rPr lang="ru-RU" i="1" dirty="0">
                <a:latin typeface="Constantia" pitchFamily="18" charset="0"/>
              </a:rPr>
              <a:t>;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— </a:t>
            </a:r>
            <a:r>
              <a:rPr lang="ru-RU" i="1" dirty="0" err="1">
                <a:latin typeface="Constantia" pitchFamily="18" charset="0"/>
              </a:rPr>
              <a:t>уміння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зберігати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жвавість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вражень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передавати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їх</a:t>
            </a:r>
            <a:r>
              <a:rPr lang="ru-RU" i="1" dirty="0">
                <a:latin typeface="Constantia" pitchFamily="18" charset="0"/>
              </a:rPr>
              <a:t> при </a:t>
            </a:r>
            <a:r>
              <a:rPr lang="ru-RU" i="1" dirty="0" err="1">
                <a:latin typeface="Constantia" pitchFamily="18" charset="0"/>
              </a:rPr>
              <a:t>створенні</a:t>
            </a:r>
            <a:r>
              <a:rPr lang="ru-RU" i="1" dirty="0">
                <a:latin typeface="Constantia" pitchFamily="18" charset="0"/>
              </a:rPr>
              <a:t> образу героя в </a:t>
            </a:r>
            <a:r>
              <a:rPr lang="ru-RU" i="1" dirty="0" err="1">
                <a:latin typeface="Constantia" pitchFamily="18" charset="0"/>
              </a:rPr>
              <a:t>грі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виражати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нього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свої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ставлення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почуття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що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виникли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цей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основі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користуючись</a:t>
            </a:r>
            <a:r>
              <a:rPr lang="ru-RU" i="1" dirty="0">
                <a:latin typeface="Constantia" pitchFamily="18" charset="0"/>
              </a:rPr>
              <a:t> при </a:t>
            </a:r>
            <a:r>
              <a:rPr lang="ru-RU" i="1" dirty="0" err="1">
                <a:latin typeface="Constantia" pitchFamily="18" charset="0"/>
              </a:rPr>
              <a:t>цьому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мовою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рухами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мімікою</a:t>
            </a:r>
            <a:r>
              <a:rPr lang="ru-RU" i="1" dirty="0">
                <a:latin typeface="Constantia" pitchFamily="18" charset="0"/>
              </a:rPr>
              <a:t>.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52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648" y="251520"/>
            <a:ext cx="64087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Constantia" pitchFamily="18" charset="0"/>
              </a:rPr>
              <a:t>Ігрові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вправи</a:t>
            </a:r>
            <a:r>
              <a:rPr lang="ru-RU" b="1" i="1" dirty="0">
                <a:latin typeface="Constantia" pitchFamily="18" charset="0"/>
              </a:rPr>
              <a:t> для </a:t>
            </a:r>
            <a:r>
              <a:rPr lang="ru-RU" b="1" i="1" dirty="0" err="1">
                <a:latin typeface="Constantia" pitchFamily="18" charset="0"/>
              </a:rPr>
              <a:t>розвитку</a:t>
            </a:r>
            <a:r>
              <a:rPr lang="ru-RU" b="1" i="1" dirty="0">
                <a:latin typeface="Constantia" pitchFamily="18" charset="0"/>
              </a:rPr>
              <a:t> невербального </a:t>
            </a:r>
            <a:r>
              <a:rPr lang="ru-RU" b="1" i="1" dirty="0" err="1" smtClean="0">
                <a:latin typeface="Constantia" pitchFamily="18" charset="0"/>
              </a:rPr>
              <a:t>мовлення</a:t>
            </a:r>
            <a:endParaRPr lang="ru-RU" b="1" i="1" dirty="0" smtClean="0">
              <a:latin typeface="Constantia" pitchFamily="18" charset="0"/>
            </a:endParaRPr>
          </a:p>
          <a:p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Цій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меті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слугують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спеціальні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ігрові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вправи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спрямовані</a:t>
            </a:r>
            <a:r>
              <a:rPr lang="ru-RU" i="1" dirty="0">
                <a:latin typeface="Constantia" pitchFamily="18" charset="0"/>
              </a:rPr>
              <a:t> на </a:t>
            </a:r>
            <a:r>
              <a:rPr lang="ru-RU" i="1" dirty="0" err="1">
                <a:latin typeface="Constantia" pitchFamily="18" charset="0"/>
              </a:rPr>
              <a:t>пошук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розвиток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вербальних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засобів</a:t>
            </a:r>
            <a:r>
              <a:rPr lang="ru-RU" i="1" dirty="0">
                <a:latin typeface="Constantia" pitchFamily="18" charset="0"/>
              </a:rPr>
              <a:t> (</a:t>
            </a:r>
            <a:r>
              <a:rPr lang="ru-RU" i="1" dirty="0" err="1">
                <a:latin typeface="Constantia" pitchFamily="18" charset="0"/>
              </a:rPr>
              <a:t>імітаційних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рухів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 err="1">
                <a:latin typeface="Constantia" pitchFamily="18" charset="0"/>
              </a:rPr>
              <a:t>почуттів</a:t>
            </a:r>
            <a:r>
              <a:rPr lang="ru-RU" i="1" dirty="0">
                <a:latin typeface="Constantia" pitchFamily="18" charset="0"/>
              </a:rPr>
              <a:t>, ходи, </a:t>
            </a:r>
            <a:r>
              <a:rPr lang="ru-RU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тощо</a:t>
            </a:r>
            <a:r>
              <a:rPr lang="ru-RU" i="1" dirty="0">
                <a:latin typeface="Constantia" pitchFamily="18" charset="0"/>
              </a:rPr>
              <a:t>), </a:t>
            </a:r>
            <a:r>
              <a:rPr lang="ru-RU" i="1" dirty="0" err="1">
                <a:latin typeface="Constantia" pitchFamily="18" charset="0"/>
              </a:rPr>
              <a:t>необхідних</a:t>
            </a:r>
            <a:r>
              <a:rPr lang="ru-RU" i="1" dirty="0">
                <a:latin typeface="Constantia" pitchFamily="18" charset="0"/>
              </a:rPr>
              <a:t> для </a:t>
            </a:r>
            <a:r>
              <a:rPr lang="ru-RU" i="1" dirty="0" err="1">
                <a:latin typeface="Constantia" pitchFamily="18" charset="0"/>
              </a:rPr>
              <a:t>створення</a:t>
            </a:r>
            <a:r>
              <a:rPr lang="ru-RU" i="1" dirty="0">
                <a:latin typeface="Constantia" pitchFamily="18" charset="0"/>
              </a:rPr>
              <a:t> образу.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i="1" dirty="0" err="1" smtClean="0">
                <a:latin typeface="Constantia" pitchFamily="18" charset="0"/>
              </a:rPr>
              <a:t>Пальчикова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гімнастика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елементами</a:t>
            </a:r>
            <a:r>
              <a:rPr lang="ru-RU" i="1" dirty="0">
                <a:latin typeface="Constantia" pitchFamily="18" charset="0"/>
              </a:rPr>
              <a:t> пластичного </a:t>
            </a:r>
            <a:r>
              <a:rPr lang="ru-RU" i="1" dirty="0" err="1">
                <a:latin typeface="Constantia" pitchFamily="18" charset="0"/>
              </a:rPr>
              <a:t>етюду</a:t>
            </a:r>
            <a:r>
              <a:rPr lang="ru-RU" i="1" dirty="0">
                <a:latin typeface="Constantia" pitchFamily="18" charset="0"/>
              </a:rPr>
              <a:t>. </a:t>
            </a:r>
            <a:r>
              <a:rPr lang="ru-RU" i="1" dirty="0" err="1">
                <a:latin typeface="Constantia" pitchFamily="18" charset="0"/>
              </a:rPr>
              <a:t>Ігри-імпровізації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під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музику</a:t>
            </a:r>
            <a:r>
              <a:rPr lang="ru-RU" i="1" dirty="0">
                <a:latin typeface="Constantia" pitchFamily="18" charset="0"/>
              </a:rPr>
              <a:t>. </a:t>
            </a:r>
            <a:endParaRPr lang="ru-RU" i="1" dirty="0" smtClean="0">
              <a:latin typeface="Constantia" pitchFamily="18" charset="0"/>
            </a:endParaRPr>
          </a:p>
          <a:p>
            <a:r>
              <a:rPr lang="ru-RU" b="1" i="1" dirty="0" err="1" smtClean="0">
                <a:latin typeface="Constantia" pitchFamily="18" charset="0"/>
              </a:rPr>
              <a:t>Ігрові</a:t>
            </a:r>
            <a:r>
              <a:rPr lang="ru-RU" b="1" i="1" dirty="0" smtClean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вправи</a:t>
            </a:r>
            <a:r>
              <a:rPr lang="ru-RU" b="1" i="1" dirty="0">
                <a:latin typeface="Constantia" pitchFamily="18" charset="0"/>
              </a:rPr>
              <a:t> по </a:t>
            </a:r>
            <a:r>
              <a:rPr lang="ru-RU" b="1" i="1" dirty="0" err="1">
                <a:latin typeface="Constantia" pitchFamily="18" charset="0"/>
              </a:rPr>
              <a:t>міміки</a:t>
            </a:r>
            <a:r>
              <a:rPr lang="ru-RU" i="1" dirty="0">
                <a:latin typeface="Constantia" pitchFamily="18" charset="0"/>
              </a:rPr>
              <a:t>: </a:t>
            </a: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i="1" dirty="0" err="1" smtClean="0">
                <a:latin typeface="Constantia" pitchFamily="18" charset="0"/>
              </a:rPr>
              <a:t>з’їли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кислий</a:t>
            </a:r>
            <a:r>
              <a:rPr lang="ru-RU" i="1" dirty="0">
                <a:latin typeface="Constantia" pitchFamily="18" charset="0"/>
              </a:rPr>
              <a:t> лимон(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зморщуються</a:t>
            </a:r>
            <a:r>
              <a:rPr lang="ru-RU" i="1" dirty="0">
                <a:latin typeface="Constantia" pitchFamily="18" charset="0"/>
              </a:rPr>
              <a:t> ) </a:t>
            </a: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i="1" dirty="0" err="1" smtClean="0">
                <a:latin typeface="Constantia" pitchFamily="18" charset="0"/>
              </a:rPr>
              <a:t>розсердилися</a:t>
            </a:r>
            <a:r>
              <a:rPr lang="ru-RU" i="1" dirty="0" smtClean="0">
                <a:latin typeface="Constantia" pitchFamily="18" charset="0"/>
              </a:rPr>
              <a:t>(</a:t>
            </a:r>
            <a:r>
              <a:rPr lang="ru-RU" i="1" dirty="0" err="1" smtClean="0">
                <a:latin typeface="Constantia" pitchFamily="18" charset="0"/>
              </a:rPr>
              <a:t>смикають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>
                <a:latin typeface="Constantia" pitchFamily="18" charset="0"/>
              </a:rPr>
              <a:t>брови</a:t>
            </a:r>
            <a:r>
              <a:rPr lang="ru-RU" i="1" dirty="0" smtClean="0">
                <a:latin typeface="Constantia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endParaRPr lang="ru-RU" i="1" dirty="0" smtClean="0">
              <a:latin typeface="Constantia" pitchFamily="18" charset="0"/>
            </a:endParaRPr>
          </a:p>
          <a:p>
            <a:r>
              <a:rPr lang="ru-RU" i="1" dirty="0" smtClean="0">
                <a:latin typeface="Constantia" pitchFamily="18" charset="0"/>
              </a:rPr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16506" r="14782" b="27069"/>
          <a:stretch/>
        </p:blipFill>
        <p:spPr>
          <a:xfrm rot="5400000">
            <a:off x="-215623" y="4112166"/>
            <a:ext cx="2582281" cy="16297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26039" r="31401" b="26296"/>
          <a:stretch/>
        </p:blipFill>
        <p:spPr>
          <a:xfrm rot="5400000">
            <a:off x="2394219" y="4121775"/>
            <a:ext cx="2383941" cy="1610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56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4165079"/>
            <a:ext cx="5371783" cy="4978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640" y="395536"/>
            <a:ext cx="6408712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Constantia" pitchFamily="18" charset="0"/>
              </a:rPr>
              <a:t>- </a:t>
            </a:r>
            <a:r>
              <a:rPr lang="ru-RU" i="1" dirty="0" err="1">
                <a:latin typeface="Constantia" pitchFamily="18" charset="0"/>
              </a:rPr>
              <a:t>здівувалися</a:t>
            </a:r>
            <a:r>
              <a:rPr lang="ru-RU" i="1" dirty="0">
                <a:latin typeface="Constantia" pitchFamily="18" charset="0"/>
              </a:rPr>
              <a:t>(при </a:t>
            </a:r>
            <a:r>
              <a:rPr lang="ru-RU" i="1" dirty="0" err="1">
                <a:latin typeface="Constantia" pitchFamily="18" charset="0"/>
              </a:rPr>
              <a:t>підняли</a:t>
            </a:r>
            <a:r>
              <a:rPr lang="ru-RU" i="1" dirty="0">
                <a:latin typeface="Constantia" pitchFamily="18" charset="0"/>
              </a:rPr>
              <a:t> брови, широко </a:t>
            </a:r>
            <a:r>
              <a:rPr lang="ru-RU" i="1" dirty="0" err="1">
                <a:latin typeface="Constantia" pitchFamily="18" charset="0"/>
              </a:rPr>
              <a:t>відкрили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очі</a:t>
            </a:r>
            <a:r>
              <a:rPr lang="ru-RU" i="1" dirty="0">
                <a:latin typeface="Constantia" pitchFamily="18" charset="0"/>
              </a:rPr>
              <a:t>)</a:t>
            </a:r>
          </a:p>
          <a:p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вмиємо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лукавити</a:t>
            </a:r>
            <a:r>
              <a:rPr lang="ru-RU" i="1" dirty="0">
                <a:latin typeface="Constantia" pitchFamily="18" charset="0"/>
              </a:rPr>
              <a:t>(</a:t>
            </a:r>
            <a:r>
              <a:rPr lang="ru-RU" i="1" dirty="0" err="1">
                <a:latin typeface="Constantia" pitchFamily="18" charset="0"/>
              </a:rPr>
              <a:t>моргають</a:t>
            </a:r>
            <a:r>
              <a:rPr lang="ru-RU" i="1" dirty="0">
                <a:latin typeface="Constantia" pitchFamily="18" charset="0"/>
              </a:rPr>
              <a:t> то правим, то </a:t>
            </a:r>
            <a:r>
              <a:rPr lang="ru-RU" i="1" dirty="0" err="1">
                <a:latin typeface="Constantia" pitchFamily="18" charset="0"/>
              </a:rPr>
              <a:t>лівим</a:t>
            </a:r>
            <a:r>
              <a:rPr lang="ru-RU" i="1" dirty="0">
                <a:latin typeface="Constantia" pitchFamily="18" charset="0"/>
              </a:rPr>
              <a:t> оком) </a:t>
            </a:r>
            <a:r>
              <a:rPr lang="ru-RU" b="1" i="1" dirty="0" err="1">
                <a:latin typeface="Constantia" pitchFamily="18" charset="0"/>
              </a:rPr>
              <a:t>Ігрові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вправи</a:t>
            </a:r>
            <a:r>
              <a:rPr lang="ru-RU" b="1" i="1" dirty="0">
                <a:latin typeface="Constantia" pitchFamily="18" charset="0"/>
              </a:rPr>
              <a:t> по </a:t>
            </a:r>
            <a:r>
              <a:rPr lang="ru-RU" b="1" i="1" dirty="0" err="1">
                <a:latin typeface="Constantia" pitchFamily="18" charset="0"/>
              </a:rPr>
              <a:t>пантомім</a:t>
            </a:r>
            <a:r>
              <a:rPr lang="ru-RU" i="1" dirty="0" err="1">
                <a:latin typeface="Constantia" pitchFamily="18" charset="0"/>
              </a:rPr>
              <a:t>іки</a:t>
            </a:r>
            <a:r>
              <a:rPr lang="ru-RU" i="1" dirty="0">
                <a:latin typeface="Constantia" pitchFamily="18" charset="0"/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ru-RU" i="1" dirty="0" err="1">
                <a:latin typeface="Constantia" pitchFamily="18" charset="0"/>
              </a:rPr>
              <a:t>полетіли</a:t>
            </a:r>
            <a:r>
              <a:rPr lang="ru-RU" i="1" dirty="0">
                <a:latin typeface="Constantia" pitchFamily="18" charset="0"/>
              </a:rPr>
              <a:t> як птахи </a:t>
            </a: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endParaRPr lang="ru-RU" i="1" dirty="0" smtClean="0">
              <a:latin typeface="Constantia" pitchFamily="18" charset="0"/>
            </a:endParaRPr>
          </a:p>
          <a:p>
            <a:endParaRPr lang="ru-RU" i="1" dirty="0">
              <a:latin typeface="Constantia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i="1" dirty="0" err="1">
                <a:latin typeface="Constantia" pitchFamily="18" charset="0"/>
              </a:rPr>
              <a:t>скачемо</a:t>
            </a:r>
            <a:r>
              <a:rPr lang="ru-RU" i="1" dirty="0">
                <a:latin typeface="Constantia" pitchFamily="18" charset="0"/>
              </a:rPr>
              <a:t> як </a:t>
            </a:r>
            <a:r>
              <a:rPr lang="ru-RU" i="1" dirty="0" err="1">
                <a:latin typeface="Constantia" pitchFamily="18" charset="0"/>
              </a:rPr>
              <a:t>конячки</a:t>
            </a:r>
            <a:r>
              <a:rPr lang="ru-RU" i="1" dirty="0">
                <a:latin typeface="Constantia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i="1" dirty="0" err="1">
                <a:latin typeface="Constantia" pitchFamily="18" charset="0"/>
              </a:rPr>
              <a:t>іде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відьмить</a:t>
            </a:r>
            <a:r>
              <a:rPr lang="ru-RU" i="1" dirty="0">
                <a:latin typeface="Constantia" pitchFamily="18" charset="0"/>
              </a:rPr>
              <a:t> по </a:t>
            </a:r>
            <a:r>
              <a:rPr lang="ru-RU" i="1" dirty="0" err="1">
                <a:latin typeface="Constantia" pitchFamily="18" charset="0"/>
              </a:rPr>
              <a:t>лісу</a:t>
            </a:r>
            <a:endParaRPr lang="ru-RU" i="1" dirty="0">
              <a:latin typeface="Constantia" pitchFamily="18" charset="0"/>
            </a:endParaRPr>
          </a:p>
          <a:p>
            <a:r>
              <a:rPr lang="ru-RU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Пластичні</a:t>
            </a:r>
            <a:r>
              <a:rPr lang="ru-RU" b="1" i="1" dirty="0">
                <a:latin typeface="Constantia" pitchFamily="18" charset="0"/>
              </a:rPr>
              <a:t> </a:t>
            </a:r>
            <a:r>
              <a:rPr lang="ru-RU" b="1" i="1" dirty="0" err="1">
                <a:latin typeface="Constantia" pitchFamily="18" charset="0"/>
              </a:rPr>
              <a:t>етюд</a:t>
            </a:r>
            <a:r>
              <a:rPr lang="ru-RU" i="1" dirty="0" err="1">
                <a:latin typeface="Constantia" pitchFamily="18" charset="0"/>
              </a:rPr>
              <a:t>и</a:t>
            </a:r>
            <a:r>
              <a:rPr lang="ru-RU" i="1" dirty="0">
                <a:latin typeface="Constantia" pitchFamily="18" charset="0"/>
              </a:rPr>
              <a:t>:</a:t>
            </a:r>
          </a:p>
          <a:p>
            <a:r>
              <a:rPr lang="ru-RU" i="1" dirty="0">
                <a:latin typeface="Constantia" pitchFamily="18" charset="0"/>
              </a:rPr>
              <a:t> - </a:t>
            </a:r>
            <a:r>
              <a:rPr lang="ru-RU" i="1" dirty="0" err="1">
                <a:latin typeface="Constantia" pitchFamily="18" charset="0"/>
              </a:rPr>
              <a:t>перескакуємо</a:t>
            </a:r>
            <a:r>
              <a:rPr lang="ru-RU" i="1" dirty="0">
                <a:latin typeface="Constantia" pitchFamily="18" charset="0"/>
              </a:rPr>
              <a:t> по </a:t>
            </a:r>
            <a:r>
              <a:rPr lang="ru-RU" i="1" dirty="0" err="1">
                <a:latin typeface="Constantia" pitchFamily="18" charset="0"/>
              </a:rPr>
              <a:t>скочках</a:t>
            </a:r>
            <a:r>
              <a:rPr lang="ru-RU" i="1" dirty="0">
                <a:latin typeface="Constantia" pitchFamily="18" charset="0"/>
              </a:rPr>
              <a:t> </a:t>
            </a:r>
          </a:p>
          <a:p>
            <a:r>
              <a:rPr lang="ru-RU" b="1" i="1" dirty="0" err="1">
                <a:latin typeface="Constantia" pitchFamily="18" charset="0"/>
              </a:rPr>
              <a:t>Пластичні</a:t>
            </a:r>
            <a:r>
              <a:rPr lang="ru-RU" b="1" i="1" dirty="0">
                <a:latin typeface="Constantia" pitchFamily="18" charset="0"/>
              </a:rPr>
              <a:t> загадки </a:t>
            </a:r>
          </a:p>
          <a:p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першої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групи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показують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пантомімічні</a:t>
            </a:r>
            <a:endParaRPr lang="ru-RU" i="1" dirty="0">
              <a:latin typeface="Constantia" pitchFamily="18" charset="0"/>
            </a:endParaRPr>
          </a:p>
          <a:p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етюди</a:t>
            </a:r>
            <a:r>
              <a:rPr lang="ru-RU" i="1" dirty="0">
                <a:latin typeface="Constantia" pitchFamily="18" charset="0"/>
              </a:rPr>
              <a:t> з </a:t>
            </a:r>
            <a:r>
              <a:rPr lang="ru-RU" i="1" dirty="0" err="1">
                <a:latin typeface="Constantia" pitchFamily="18" charset="0"/>
              </a:rPr>
              <a:t>казок</a:t>
            </a:r>
            <a:r>
              <a:rPr lang="ru-RU" i="1" dirty="0">
                <a:latin typeface="Constantia" pitchFamily="18" charset="0"/>
              </a:rPr>
              <a:t>, а </a:t>
            </a:r>
            <a:r>
              <a:rPr lang="ru-RU" i="1" dirty="0" err="1">
                <a:latin typeface="Constantia" pitchFamily="18" charset="0"/>
              </a:rPr>
              <a:t>діти</a:t>
            </a:r>
            <a:r>
              <a:rPr lang="ru-RU" i="1" dirty="0">
                <a:latin typeface="Constantia" pitchFamily="18" charset="0"/>
              </a:rPr>
              <a:t> другою </a:t>
            </a:r>
            <a:r>
              <a:rPr lang="ru-RU" i="1" dirty="0" err="1">
                <a:latin typeface="Constantia" pitchFamily="18" charset="0"/>
              </a:rPr>
              <a:t>групи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відгадують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які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казкові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герої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зображуються</a:t>
            </a:r>
            <a:r>
              <a:rPr lang="ru-RU" i="1" dirty="0">
                <a:latin typeface="Constantia" pitchFamily="18" charset="0"/>
              </a:rPr>
              <a:t> .</a:t>
            </a:r>
          </a:p>
          <a:p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Такі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заняття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розвивають</a:t>
            </a:r>
            <a:r>
              <a:rPr lang="ru-RU" i="1" dirty="0">
                <a:latin typeface="Constantia" pitchFamily="18" charset="0"/>
              </a:rPr>
              <a:t> у </a:t>
            </a:r>
            <a:r>
              <a:rPr lang="ru-RU" i="1" dirty="0" err="1">
                <a:latin typeface="Constantia" pitchFamily="18" charset="0"/>
              </a:rPr>
              <a:t>дитини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здібність</a:t>
            </a:r>
            <a:r>
              <a:rPr lang="ru-RU" i="1" dirty="0">
                <a:latin typeface="Constantia" pitchFamily="18" charset="0"/>
              </a:rPr>
              <a:t> до </a:t>
            </a:r>
            <a:r>
              <a:rPr lang="ru-RU" i="1" dirty="0" err="1">
                <a:latin typeface="Constantia" pitchFamily="18" charset="0"/>
              </a:rPr>
              <a:t>емоційно</a:t>
            </a:r>
            <a:r>
              <a:rPr lang="ru-RU" i="1" dirty="0">
                <a:latin typeface="Constantia" pitchFamily="18" charset="0"/>
              </a:rPr>
              <a:t> – пластичного </a:t>
            </a:r>
            <a:r>
              <a:rPr lang="ru-RU" i="1" dirty="0" err="1">
                <a:latin typeface="Constantia" pitchFamily="18" charset="0"/>
              </a:rPr>
              <a:t>самовираження</a:t>
            </a:r>
            <a:r>
              <a:rPr lang="ru-RU" i="1" dirty="0">
                <a:latin typeface="Constantia" pitchFamily="18" charset="0"/>
              </a:rPr>
              <a:t> , </a:t>
            </a:r>
            <a:r>
              <a:rPr lang="ru-RU" i="1" dirty="0" err="1">
                <a:latin typeface="Constantia" pitchFamily="18" charset="0"/>
              </a:rPr>
              <a:t>перевтіленню</a:t>
            </a:r>
            <a:r>
              <a:rPr lang="ru-RU" i="1" dirty="0">
                <a:latin typeface="Constantia" pitchFamily="18" charset="0"/>
              </a:rPr>
              <a:t> в </a:t>
            </a:r>
            <a:r>
              <a:rPr lang="ru-RU" i="1" dirty="0" err="1">
                <a:latin typeface="Constantia" pitchFamily="18" charset="0"/>
              </a:rPr>
              <a:t>ігровий</a:t>
            </a:r>
            <a:r>
              <a:rPr lang="ru-RU" i="1" dirty="0">
                <a:latin typeface="Constantia" pitchFamily="18" charset="0"/>
              </a:rPr>
              <a:t> образ, </a:t>
            </a:r>
            <a:r>
              <a:rPr lang="ru-RU" i="1" dirty="0" err="1">
                <a:latin typeface="Constantia" pitchFamily="18" charset="0"/>
              </a:rPr>
              <a:t>його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рухи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становляться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більш</a:t>
            </a:r>
            <a:r>
              <a:rPr lang="ru-RU" i="1" dirty="0">
                <a:latin typeface="Constantia" pitchFamily="18" charset="0"/>
              </a:rPr>
              <a:t> </a:t>
            </a:r>
            <a:r>
              <a:rPr lang="ru-RU" i="1" dirty="0" err="1">
                <a:latin typeface="Constantia" pitchFamily="18" charset="0"/>
              </a:rPr>
              <a:t>вільними</a:t>
            </a:r>
            <a:r>
              <a:rPr lang="ru-RU" i="1" dirty="0">
                <a:latin typeface="Constantia" pitchFamily="18" charset="0"/>
              </a:rPr>
              <a:t> і </a:t>
            </a:r>
            <a:r>
              <a:rPr lang="ru-RU" i="1" dirty="0" err="1">
                <a:latin typeface="Constantia" pitchFamily="18" charset="0"/>
              </a:rPr>
              <a:t>розкутими</a:t>
            </a:r>
            <a:r>
              <a:rPr lang="ru-RU" i="1" dirty="0">
                <a:latin typeface="Constantia" pitchFamily="18" charset="0"/>
              </a:rPr>
              <a:t>, </a:t>
            </a:r>
            <a:r>
              <a:rPr lang="ru-RU" i="1" dirty="0"/>
              <a:t>пластично </a:t>
            </a:r>
            <a:r>
              <a:rPr lang="ru-RU" i="1" dirty="0" err="1"/>
              <a:t>виразними</a:t>
            </a:r>
            <a:r>
              <a:rPr lang="ru-RU" i="1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17" y="1691680"/>
            <a:ext cx="3547580" cy="266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84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43322_tSu</Template>
  <TotalTime>117</TotalTime>
  <Words>1735</Words>
  <Application>Microsoft Office PowerPoint</Application>
  <PresentationFormat>Экран (4:3)</PresentationFormat>
  <Paragraphs>147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Портфоліо вихователя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 вихователя</dc:title>
  <dc:creator>Admin</dc:creator>
  <cp:lastModifiedBy>Admin</cp:lastModifiedBy>
  <cp:revision>12</cp:revision>
  <dcterms:created xsi:type="dcterms:W3CDTF">2015-10-23T17:55:00Z</dcterms:created>
  <dcterms:modified xsi:type="dcterms:W3CDTF">2015-10-27T20:32:25Z</dcterms:modified>
</cp:coreProperties>
</file>